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361" r:id="rId3"/>
    <p:sldId id="362" r:id="rId4"/>
    <p:sldId id="364" r:id="rId5"/>
    <p:sldId id="363" r:id="rId6"/>
    <p:sldId id="366" r:id="rId7"/>
    <p:sldId id="365" r:id="rId8"/>
    <p:sldId id="367" r:id="rId9"/>
    <p:sldId id="335" r:id="rId10"/>
    <p:sldId id="334" r:id="rId11"/>
    <p:sldId id="368" r:id="rId12"/>
    <p:sldId id="369" r:id="rId13"/>
    <p:sldId id="332" r:id="rId14"/>
    <p:sldId id="336" r:id="rId15"/>
    <p:sldId id="340" r:id="rId16"/>
    <p:sldId id="349" r:id="rId17"/>
    <p:sldId id="355" r:id="rId18"/>
    <p:sldId id="337" r:id="rId19"/>
    <p:sldId id="356" r:id="rId20"/>
    <p:sldId id="343" r:id="rId21"/>
    <p:sldId id="344" r:id="rId22"/>
    <p:sldId id="345" r:id="rId23"/>
    <p:sldId id="338" r:id="rId24"/>
    <p:sldId id="339" r:id="rId25"/>
    <p:sldId id="342" r:id="rId26"/>
    <p:sldId id="347" r:id="rId27"/>
    <p:sldId id="341" r:id="rId28"/>
    <p:sldId id="323" r:id="rId29"/>
    <p:sldId id="324" r:id="rId30"/>
    <p:sldId id="370" r:id="rId31"/>
    <p:sldId id="350" r:id="rId32"/>
    <p:sldId id="351" r:id="rId33"/>
    <p:sldId id="373" r:id="rId34"/>
    <p:sldId id="372" r:id="rId35"/>
    <p:sldId id="325" r:id="rId36"/>
    <p:sldId id="348" r:id="rId37"/>
    <p:sldId id="359" r:id="rId38"/>
    <p:sldId id="358" r:id="rId39"/>
    <p:sldId id="352" r:id="rId40"/>
    <p:sldId id="360" r:id="rId41"/>
    <p:sldId id="354" r:id="rId42"/>
    <p:sldId id="353" r:id="rId43"/>
    <p:sldId id="326" r:id="rId44"/>
    <p:sldId id="357" r:id="rId45"/>
    <p:sldId id="327" r:id="rId46"/>
    <p:sldId id="328" r:id="rId47"/>
    <p:sldId id="329" r:id="rId48"/>
  </p:sldIdLst>
  <p:sldSz cx="9144000" cy="5143500" type="screen16x9"/>
  <p:notesSz cx="6985000" cy="9271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44" autoAdjust="0"/>
  </p:normalViewPr>
  <p:slideViewPr>
    <p:cSldViewPr>
      <p:cViewPr varScale="1">
        <p:scale>
          <a:sx n="86" d="100"/>
          <a:sy n="86" d="100"/>
        </p:scale>
        <p:origin x="936" y="102"/>
      </p:cViewPr>
      <p:guideLst>
        <p:guide orient="horz" pos="1620"/>
        <p:guide pos="2880"/>
      </p:guideLst>
    </p:cSldViewPr>
  </p:slideViewPr>
  <p:notesTextViewPr>
    <p:cViewPr>
      <p:scale>
        <a:sx n="1" d="1"/>
        <a:sy n="1" d="1"/>
      </p:scale>
      <p:origin x="0" y="0"/>
    </p:cViewPr>
  </p:notesTextViewPr>
  <p:notesViewPr>
    <p:cSldViewPr>
      <p:cViewPr varScale="1">
        <p:scale>
          <a:sx n="52" d="100"/>
          <a:sy n="52" d="100"/>
        </p:scale>
        <p:origin x="-2820" y="-90"/>
      </p:cViewPr>
      <p:guideLst>
        <p:guide orient="horz" pos="2920"/>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_rels/data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ata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_rels/data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23236-24A6-4A8D-812B-29CDB875CCE9}"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s-SV"/>
        </a:p>
      </dgm:t>
    </dgm:pt>
    <dgm:pt modelId="{AF547ABD-9D38-4C93-B050-B9A0338F8AAF}">
      <dgm:prSet phldrT="[Texto]"/>
      <dgm:spPr/>
      <dgm:t>
        <a:bodyPr/>
        <a:lstStyle/>
        <a:p>
          <a:r>
            <a:rPr lang="es-SV" dirty="0" smtClean="0"/>
            <a:t>Liderazgo</a:t>
          </a:r>
          <a:endParaRPr lang="es-SV" dirty="0"/>
        </a:p>
      </dgm:t>
    </dgm:pt>
    <dgm:pt modelId="{C22B4AA0-25A3-49A6-81BF-0CFE953FB373}" type="parTrans" cxnId="{936D3B10-28CB-4858-9CDB-C7CE8F035239}">
      <dgm:prSet/>
      <dgm:spPr/>
      <dgm:t>
        <a:bodyPr/>
        <a:lstStyle/>
        <a:p>
          <a:endParaRPr lang="es-SV"/>
        </a:p>
      </dgm:t>
    </dgm:pt>
    <dgm:pt modelId="{4724BFD3-9E2F-4068-BEB6-7ECB9C9997B4}" type="sibTrans" cxnId="{936D3B10-28CB-4858-9CDB-C7CE8F035239}">
      <dgm:prSet/>
      <dgm:spPr/>
      <dgm:t>
        <a:bodyPr/>
        <a:lstStyle/>
        <a:p>
          <a:endParaRPr lang="es-SV"/>
        </a:p>
      </dgm:t>
    </dgm:pt>
    <dgm:pt modelId="{CC5D9AAF-53FF-4EFF-977D-5552DDF4331F}">
      <dgm:prSet phldrT="[Texto]"/>
      <dgm:spPr/>
      <dgm:t>
        <a:bodyPr/>
        <a:lstStyle/>
        <a:p>
          <a:r>
            <a:rPr lang="es-SV" dirty="0" smtClean="0"/>
            <a:t>Educación</a:t>
          </a:r>
          <a:endParaRPr lang="es-SV" dirty="0"/>
        </a:p>
      </dgm:t>
    </dgm:pt>
    <dgm:pt modelId="{6304A5B3-4FA4-4CD2-8B74-EA52BACE66D8}" type="parTrans" cxnId="{E6CA4420-5127-4D56-87FA-3B7C89231AB6}">
      <dgm:prSet/>
      <dgm:spPr/>
      <dgm:t>
        <a:bodyPr/>
        <a:lstStyle/>
        <a:p>
          <a:endParaRPr lang="es-SV"/>
        </a:p>
      </dgm:t>
    </dgm:pt>
    <dgm:pt modelId="{C75E6ACF-10A4-4ABC-AF4F-A2D862324353}" type="sibTrans" cxnId="{E6CA4420-5127-4D56-87FA-3B7C89231AB6}">
      <dgm:prSet/>
      <dgm:spPr/>
      <dgm:t>
        <a:bodyPr/>
        <a:lstStyle/>
        <a:p>
          <a:endParaRPr lang="es-SV"/>
        </a:p>
      </dgm:t>
    </dgm:pt>
    <dgm:pt modelId="{BB9235E6-8F17-4521-91DF-8FABDC3F4ED8}">
      <dgm:prSet phldrT="[Texto]"/>
      <dgm:spPr/>
      <dgm:t>
        <a:bodyPr/>
        <a:lstStyle/>
        <a:p>
          <a:r>
            <a:rPr lang="es-SV" dirty="0" smtClean="0"/>
            <a:t>Sistematización</a:t>
          </a:r>
          <a:endParaRPr lang="es-SV" dirty="0"/>
        </a:p>
      </dgm:t>
    </dgm:pt>
    <dgm:pt modelId="{2BA4A5C4-D938-4DB3-AD1B-25458C521755}" type="parTrans" cxnId="{9441979D-DBBE-44BC-A9A9-E63A924911DE}">
      <dgm:prSet/>
      <dgm:spPr/>
      <dgm:t>
        <a:bodyPr/>
        <a:lstStyle/>
        <a:p>
          <a:endParaRPr lang="es-SV"/>
        </a:p>
      </dgm:t>
    </dgm:pt>
    <dgm:pt modelId="{2EF54F9E-4ED6-4812-ABD1-2F5ECAD28573}" type="sibTrans" cxnId="{9441979D-DBBE-44BC-A9A9-E63A924911DE}">
      <dgm:prSet/>
      <dgm:spPr/>
      <dgm:t>
        <a:bodyPr/>
        <a:lstStyle/>
        <a:p>
          <a:endParaRPr lang="es-SV"/>
        </a:p>
      </dgm:t>
    </dgm:pt>
    <dgm:pt modelId="{95F38AC4-B2D5-4F12-8654-F04C2C6DDB24}" type="pres">
      <dgm:prSet presAssocID="{AF723236-24A6-4A8D-812B-29CDB875CCE9}" presName="Name0" presStyleCnt="0">
        <dgm:presLayoutVars>
          <dgm:chMax val="7"/>
          <dgm:chPref val="7"/>
          <dgm:dir/>
          <dgm:animLvl val="lvl"/>
        </dgm:presLayoutVars>
      </dgm:prSet>
      <dgm:spPr/>
      <dgm:t>
        <a:bodyPr/>
        <a:lstStyle/>
        <a:p>
          <a:endParaRPr lang="es-SV"/>
        </a:p>
      </dgm:t>
    </dgm:pt>
    <dgm:pt modelId="{F40983B8-FF26-41B0-A854-033DBC46CC41}" type="pres">
      <dgm:prSet presAssocID="{AF547ABD-9D38-4C93-B050-B9A0338F8AAF}" presName="Accent1" presStyleCnt="0"/>
      <dgm:spPr/>
    </dgm:pt>
    <dgm:pt modelId="{AEA955F0-9435-4400-AD7F-466738F8C19D}" type="pres">
      <dgm:prSet presAssocID="{AF547ABD-9D38-4C93-B050-B9A0338F8AAF}" presName="Accent" presStyleLbl="node1" presStyleIdx="0" presStyleCnt="3">
        <dgm:style>
          <a:lnRef idx="0">
            <a:schemeClr val="accent2"/>
          </a:lnRef>
          <a:fillRef idx="3">
            <a:schemeClr val="accent2"/>
          </a:fillRef>
          <a:effectRef idx="3">
            <a:schemeClr val="accent2"/>
          </a:effectRef>
          <a:fontRef idx="minor">
            <a:schemeClr val="lt1"/>
          </a:fontRef>
        </dgm:style>
      </dgm:prSet>
      <dgm:spPr/>
    </dgm:pt>
    <dgm:pt modelId="{3BC7DFDA-BAE4-4949-B849-9397E3D4BEE3}" type="pres">
      <dgm:prSet presAssocID="{AF547ABD-9D38-4C93-B050-B9A0338F8AAF}" presName="Parent1" presStyleLbl="revTx" presStyleIdx="0" presStyleCnt="3">
        <dgm:presLayoutVars>
          <dgm:chMax val="1"/>
          <dgm:chPref val="1"/>
          <dgm:bulletEnabled val="1"/>
        </dgm:presLayoutVars>
      </dgm:prSet>
      <dgm:spPr/>
      <dgm:t>
        <a:bodyPr/>
        <a:lstStyle/>
        <a:p>
          <a:endParaRPr lang="es-SV"/>
        </a:p>
      </dgm:t>
    </dgm:pt>
    <dgm:pt modelId="{7DFD0997-14C9-4477-8185-AAF55C12FE04}" type="pres">
      <dgm:prSet presAssocID="{CC5D9AAF-53FF-4EFF-977D-5552DDF4331F}" presName="Accent2" presStyleCnt="0"/>
      <dgm:spPr/>
    </dgm:pt>
    <dgm:pt modelId="{537499F9-FB56-439F-8033-C6D5FFFA5D38}" type="pres">
      <dgm:prSet presAssocID="{CC5D9AAF-53FF-4EFF-977D-5552DDF4331F}" presName="Accent" presStyleLbl="node1" presStyleIdx="1" presStyleCnt="3">
        <dgm:style>
          <a:lnRef idx="0">
            <a:schemeClr val="accent3"/>
          </a:lnRef>
          <a:fillRef idx="3">
            <a:schemeClr val="accent3"/>
          </a:fillRef>
          <a:effectRef idx="3">
            <a:schemeClr val="accent3"/>
          </a:effectRef>
          <a:fontRef idx="minor">
            <a:schemeClr val="lt1"/>
          </a:fontRef>
        </dgm:style>
      </dgm:prSet>
      <dgm:spPr/>
    </dgm:pt>
    <dgm:pt modelId="{65AAAC45-2E25-4139-A326-CC35749E03A8}" type="pres">
      <dgm:prSet presAssocID="{CC5D9AAF-53FF-4EFF-977D-5552DDF4331F}" presName="Parent2" presStyleLbl="revTx" presStyleIdx="1" presStyleCnt="3">
        <dgm:presLayoutVars>
          <dgm:chMax val="1"/>
          <dgm:chPref val="1"/>
          <dgm:bulletEnabled val="1"/>
        </dgm:presLayoutVars>
      </dgm:prSet>
      <dgm:spPr/>
      <dgm:t>
        <a:bodyPr/>
        <a:lstStyle/>
        <a:p>
          <a:endParaRPr lang="es-SV"/>
        </a:p>
      </dgm:t>
    </dgm:pt>
    <dgm:pt modelId="{D32E9986-DFAE-4B50-9532-957206226B6C}" type="pres">
      <dgm:prSet presAssocID="{BB9235E6-8F17-4521-91DF-8FABDC3F4ED8}" presName="Accent3" presStyleCnt="0"/>
      <dgm:spPr/>
    </dgm:pt>
    <dgm:pt modelId="{97E952B1-20A5-44DE-920F-D5D33E89A84D}" type="pres">
      <dgm:prSet presAssocID="{BB9235E6-8F17-4521-91DF-8FABDC3F4ED8}" presName="Accent" presStyleLbl="node1" presStyleIdx="2" presStyleCnt="3">
        <dgm:style>
          <a:lnRef idx="0">
            <a:schemeClr val="accent6"/>
          </a:lnRef>
          <a:fillRef idx="3">
            <a:schemeClr val="accent6"/>
          </a:fillRef>
          <a:effectRef idx="3">
            <a:schemeClr val="accent6"/>
          </a:effectRef>
          <a:fontRef idx="minor">
            <a:schemeClr val="lt1"/>
          </a:fontRef>
        </dgm:style>
      </dgm:prSet>
      <dgm:spPr/>
    </dgm:pt>
    <dgm:pt modelId="{22780EF5-CCA8-4FE7-A185-6014E42484BF}" type="pres">
      <dgm:prSet presAssocID="{BB9235E6-8F17-4521-91DF-8FABDC3F4ED8}" presName="Parent3" presStyleLbl="revTx" presStyleIdx="2" presStyleCnt="3">
        <dgm:presLayoutVars>
          <dgm:chMax val="1"/>
          <dgm:chPref val="1"/>
          <dgm:bulletEnabled val="1"/>
        </dgm:presLayoutVars>
      </dgm:prSet>
      <dgm:spPr/>
      <dgm:t>
        <a:bodyPr/>
        <a:lstStyle/>
        <a:p>
          <a:endParaRPr lang="es-SV"/>
        </a:p>
      </dgm:t>
    </dgm:pt>
  </dgm:ptLst>
  <dgm:cxnLst>
    <dgm:cxn modelId="{E6CA4420-5127-4D56-87FA-3B7C89231AB6}" srcId="{AF723236-24A6-4A8D-812B-29CDB875CCE9}" destId="{CC5D9AAF-53FF-4EFF-977D-5552DDF4331F}" srcOrd="1" destOrd="0" parTransId="{6304A5B3-4FA4-4CD2-8B74-EA52BACE66D8}" sibTransId="{C75E6ACF-10A4-4ABC-AF4F-A2D862324353}"/>
    <dgm:cxn modelId="{771E1F11-314C-48D9-AFE6-636A1015771B}" type="presOf" srcId="{CC5D9AAF-53FF-4EFF-977D-5552DDF4331F}" destId="{65AAAC45-2E25-4139-A326-CC35749E03A8}" srcOrd="0" destOrd="0" presId="urn:microsoft.com/office/officeart/2009/layout/CircleArrowProcess"/>
    <dgm:cxn modelId="{5ECBA82B-B216-4591-B02B-CC088588A5E8}" type="presOf" srcId="{AF547ABD-9D38-4C93-B050-B9A0338F8AAF}" destId="{3BC7DFDA-BAE4-4949-B849-9397E3D4BEE3}" srcOrd="0" destOrd="0" presId="urn:microsoft.com/office/officeart/2009/layout/CircleArrowProcess"/>
    <dgm:cxn modelId="{9441979D-DBBE-44BC-A9A9-E63A924911DE}" srcId="{AF723236-24A6-4A8D-812B-29CDB875CCE9}" destId="{BB9235E6-8F17-4521-91DF-8FABDC3F4ED8}" srcOrd="2" destOrd="0" parTransId="{2BA4A5C4-D938-4DB3-AD1B-25458C521755}" sibTransId="{2EF54F9E-4ED6-4812-ABD1-2F5ECAD28573}"/>
    <dgm:cxn modelId="{5CF6CBEC-F19A-41DC-9ECC-B32D66EDD501}" type="presOf" srcId="{AF723236-24A6-4A8D-812B-29CDB875CCE9}" destId="{95F38AC4-B2D5-4F12-8654-F04C2C6DDB24}" srcOrd="0" destOrd="0" presId="urn:microsoft.com/office/officeart/2009/layout/CircleArrowProcess"/>
    <dgm:cxn modelId="{936D3B10-28CB-4858-9CDB-C7CE8F035239}" srcId="{AF723236-24A6-4A8D-812B-29CDB875CCE9}" destId="{AF547ABD-9D38-4C93-B050-B9A0338F8AAF}" srcOrd="0" destOrd="0" parTransId="{C22B4AA0-25A3-49A6-81BF-0CFE953FB373}" sibTransId="{4724BFD3-9E2F-4068-BEB6-7ECB9C9997B4}"/>
    <dgm:cxn modelId="{028BBE48-8712-4439-8794-16F9C1F7E511}" type="presOf" srcId="{BB9235E6-8F17-4521-91DF-8FABDC3F4ED8}" destId="{22780EF5-CCA8-4FE7-A185-6014E42484BF}" srcOrd="0" destOrd="0" presId="urn:microsoft.com/office/officeart/2009/layout/CircleArrowProcess"/>
    <dgm:cxn modelId="{E8ABEFEA-42CD-4351-A2B6-69062956A3BB}" type="presParOf" srcId="{95F38AC4-B2D5-4F12-8654-F04C2C6DDB24}" destId="{F40983B8-FF26-41B0-A854-033DBC46CC41}" srcOrd="0" destOrd="0" presId="urn:microsoft.com/office/officeart/2009/layout/CircleArrowProcess"/>
    <dgm:cxn modelId="{75646169-F03E-4A47-80FA-87EC6F89DB65}" type="presParOf" srcId="{F40983B8-FF26-41B0-A854-033DBC46CC41}" destId="{AEA955F0-9435-4400-AD7F-466738F8C19D}" srcOrd="0" destOrd="0" presId="urn:microsoft.com/office/officeart/2009/layout/CircleArrowProcess"/>
    <dgm:cxn modelId="{9A6D0E34-B811-4117-A28A-0A657730B42F}" type="presParOf" srcId="{95F38AC4-B2D5-4F12-8654-F04C2C6DDB24}" destId="{3BC7DFDA-BAE4-4949-B849-9397E3D4BEE3}" srcOrd="1" destOrd="0" presId="urn:microsoft.com/office/officeart/2009/layout/CircleArrowProcess"/>
    <dgm:cxn modelId="{27D8B5C1-3595-40C7-8AC8-5E73FFF59BB8}" type="presParOf" srcId="{95F38AC4-B2D5-4F12-8654-F04C2C6DDB24}" destId="{7DFD0997-14C9-4477-8185-AAF55C12FE04}" srcOrd="2" destOrd="0" presId="urn:microsoft.com/office/officeart/2009/layout/CircleArrowProcess"/>
    <dgm:cxn modelId="{5CDDE1E8-E9CB-4BA5-A82E-CE45195FC0CA}" type="presParOf" srcId="{7DFD0997-14C9-4477-8185-AAF55C12FE04}" destId="{537499F9-FB56-439F-8033-C6D5FFFA5D38}" srcOrd="0" destOrd="0" presId="urn:microsoft.com/office/officeart/2009/layout/CircleArrowProcess"/>
    <dgm:cxn modelId="{A2A50262-868B-4452-8626-72F19E858DA0}" type="presParOf" srcId="{95F38AC4-B2D5-4F12-8654-F04C2C6DDB24}" destId="{65AAAC45-2E25-4139-A326-CC35749E03A8}" srcOrd="3" destOrd="0" presId="urn:microsoft.com/office/officeart/2009/layout/CircleArrowProcess"/>
    <dgm:cxn modelId="{0300702A-2735-4D55-974C-EE07E2A170C7}" type="presParOf" srcId="{95F38AC4-B2D5-4F12-8654-F04C2C6DDB24}" destId="{D32E9986-DFAE-4B50-9532-957206226B6C}" srcOrd="4" destOrd="0" presId="urn:microsoft.com/office/officeart/2009/layout/CircleArrowProcess"/>
    <dgm:cxn modelId="{65BB452A-B3DD-434E-B998-407F68535E5B}" type="presParOf" srcId="{D32E9986-DFAE-4B50-9532-957206226B6C}" destId="{97E952B1-20A5-44DE-920F-D5D33E89A84D}" srcOrd="0" destOrd="0" presId="urn:microsoft.com/office/officeart/2009/layout/CircleArrowProcess"/>
    <dgm:cxn modelId="{4C9D770D-22D0-4074-BCA7-59D085CCFE68}" type="presParOf" srcId="{95F38AC4-B2D5-4F12-8654-F04C2C6DDB24}" destId="{22780EF5-CCA8-4FE7-A185-6014E42484B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1BF70-80D2-4C37-8FE1-16A276F9C924}" type="doc">
      <dgm:prSet loTypeId="urn:microsoft.com/office/officeart/2008/layout/VerticalCurvedList" loCatId="list" qsTypeId="urn:microsoft.com/office/officeart/2005/8/quickstyle/simple2" qsCatId="simple" csTypeId="urn:microsoft.com/office/officeart/2005/8/colors/colorful1#3" csCatId="colorful" phldr="1"/>
      <dgm:spPr/>
      <dgm:t>
        <a:bodyPr/>
        <a:lstStyle/>
        <a:p>
          <a:endParaRPr lang="es-SV"/>
        </a:p>
      </dgm:t>
    </dgm:pt>
    <dgm:pt modelId="{E03922F0-A2EA-4E92-9039-6C2C69141322}">
      <dgm:prSet phldrT="[Texto]" custT="1"/>
      <dgm:spPr/>
      <dgm:t>
        <a:bodyPr/>
        <a:lstStyle/>
        <a:p>
          <a:r>
            <a:rPr lang="es-SV" sz="1600" i="1" dirty="0" smtClean="0">
              <a:solidFill>
                <a:schemeClr val="bg1"/>
              </a:solidFill>
              <a:latin typeface="+mj-lt"/>
            </a:rPr>
            <a:t>Hacienda entidad competente en el tema de fiscalidad, para la implementación de la cultura fiscal en las aulas, requiere de los apoyos del MINED  para la enseñanza sistemática de la Educación Fiscal en todas los centros educativos del país. </a:t>
          </a:r>
          <a:endParaRPr lang="es-SV" sz="1600" i="1" dirty="0">
            <a:solidFill>
              <a:schemeClr val="bg1"/>
            </a:solidFill>
            <a:latin typeface="+mj-lt"/>
          </a:endParaRPr>
        </a:p>
      </dgm:t>
    </dgm:pt>
    <dgm:pt modelId="{59EC6461-5265-4AC7-BF50-D7F82C1184FE}" type="parTrans" cxnId="{D8C1A843-EA7B-43B8-96DD-78331C16AD25}">
      <dgm:prSet/>
      <dgm:spPr/>
      <dgm:t>
        <a:bodyPr/>
        <a:lstStyle/>
        <a:p>
          <a:endParaRPr lang="es-SV" i="1">
            <a:latin typeface="+mj-lt"/>
          </a:endParaRPr>
        </a:p>
      </dgm:t>
    </dgm:pt>
    <dgm:pt modelId="{DB778E2F-B293-47EC-9DD6-9FF0AF534695}" type="sibTrans" cxnId="{D8C1A843-EA7B-43B8-96DD-78331C16AD25}">
      <dgm:prSet/>
      <dgm:spPr/>
      <dgm:t>
        <a:bodyPr/>
        <a:lstStyle/>
        <a:p>
          <a:endParaRPr lang="es-SV" i="1">
            <a:latin typeface="+mj-lt"/>
          </a:endParaRPr>
        </a:p>
      </dgm:t>
    </dgm:pt>
    <dgm:pt modelId="{70B2A7A7-4430-484A-9887-EA5131EB233E}">
      <dgm:prSet phldrT="[Texto]" custT="1"/>
      <dgm:spPr/>
      <dgm:t>
        <a:bodyPr/>
        <a:lstStyle/>
        <a:p>
          <a:r>
            <a:rPr lang="es-SV" sz="2000" i="1" dirty="0" smtClean="0">
              <a:latin typeface="+mj-lt"/>
            </a:rPr>
            <a:t>Se requiere de una  formación de una nueva ciudadanía fiscal, sustentada en valores y que se mantenga de manera sostenida y estructurada en el tiempo.</a:t>
          </a:r>
        </a:p>
      </dgm:t>
    </dgm:pt>
    <dgm:pt modelId="{9D865E8C-8686-4528-8BAF-24F757C83E12}" type="parTrans" cxnId="{23FE7ED2-070A-4E8F-A0D6-B634D9F8F9D6}">
      <dgm:prSet/>
      <dgm:spPr/>
      <dgm:t>
        <a:bodyPr/>
        <a:lstStyle/>
        <a:p>
          <a:endParaRPr lang="es-SV" i="1">
            <a:latin typeface="+mj-lt"/>
          </a:endParaRPr>
        </a:p>
      </dgm:t>
    </dgm:pt>
    <dgm:pt modelId="{3B46ADBD-50A4-459A-A070-C31FF3CE6E2F}" type="sibTrans" cxnId="{23FE7ED2-070A-4E8F-A0D6-B634D9F8F9D6}">
      <dgm:prSet/>
      <dgm:spPr/>
      <dgm:t>
        <a:bodyPr/>
        <a:lstStyle/>
        <a:p>
          <a:endParaRPr lang="es-SV" i="1">
            <a:latin typeface="+mj-lt"/>
          </a:endParaRPr>
        </a:p>
      </dgm:t>
    </dgm:pt>
    <dgm:pt modelId="{1F492B6F-9CA9-4740-B7A1-30893C3E44F4}">
      <dgm:prSet phldrT="[Texto]"/>
      <dgm:spPr/>
      <dgm:t>
        <a:bodyPr/>
        <a:lstStyle/>
        <a:p>
          <a:r>
            <a:rPr lang="es-SV" i="1" dirty="0" smtClean="0">
              <a:solidFill>
                <a:schemeClr val="bg1"/>
              </a:solidFill>
              <a:latin typeface="+mj-lt"/>
            </a:rPr>
            <a:t>El Ministerio de Educación cuenta con personal especializado </a:t>
          </a:r>
          <a:r>
            <a:rPr lang="es-SV" i="1" strike="noStrike" dirty="0" smtClean="0">
              <a:solidFill>
                <a:schemeClr val="bg1"/>
              </a:solidFill>
              <a:latin typeface="+mj-lt"/>
            </a:rPr>
            <a:t>experiencia académica y pedagógica y con la formación apropiada en materia fiscal proveída por el Ministerio de Hacienda, </a:t>
          </a:r>
          <a:r>
            <a:rPr lang="es-SV" i="1" dirty="0" smtClean="0">
              <a:solidFill>
                <a:schemeClr val="bg1"/>
              </a:solidFill>
              <a:latin typeface="+mj-lt"/>
            </a:rPr>
            <a:t>para poder llevar la educación fiscal a todas las aulas del territorio.</a:t>
          </a:r>
          <a:endParaRPr lang="es-SV" i="1" dirty="0">
            <a:solidFill>
              <a:schemeClr val="bg1"/>
            </a:solidFill>
            <a:latin typeface="+mj-lt"/>
          </a:endParaRPr>
        </a:p>
      </dgm:t>
    </dgm:pt>
    <dgm:pt modelId="{82E37589-38D6-4778-B299-219DDD6A319A}" type="parTrans" cxnId="{49EEAF43-7409-4D0E-8DAC-9FF5D4BA6733}">
      <dgm:prSet/>
      <dgm:spPr/>
      <dgm:t>
        <a:bodyPr/>
        <a:lstStyle/>
        <a:p>
          <a:endParaRPr lang="es-SV" i="1">
            <a:latin typeface="+mj-lt"/>
          </a:endParaRPr>
        </a:p>
      </dgm:t>
    </dgm:pt>
    <dgm:pt modelId="{75074D36-EE36-4C59-ACE6-A78C1610848A}" type="sibTrans" cxnId="{49EEAF43-7409-4D0E-8DAC-9FF5D4BA6733}">
      <dgm:prSet/>
      <dgm:spPr/>
      <dgm:t>
        <a:bodyPr/>
        <a:lstStyle/>
        <a:p>
          <a:endParaRPr lang="es-SV" i="1">
            <a:latin typeface="+mj-lt"/>
          </a:endParaRPr>
        </a:p>
      </dgm:t>
    </dgm:pt>
    <dgm:pt modelId="{B70FC3E7-A8E0-4D1F-B282-AA244054B05C}" type="pres">
      <dgm:prSet presAssocID="{A4D1BF70-80D2-4C37-8FE1-16A276F9C924}" presName="Name0" presStyleCnt="0">
        <dgm:presLayoutVars>
          <dgm:chMax val="7"/>
          <dgm:chPref val="7"/>
          <dgm:dir/>
        </dgm:presLayoutVars>
      </dgm:prSet>
      <dgm:spPr/>
      <dgm:t>
        <a:bodyPr/>
        <a:lstStyle/>
        <a:p>
          <a:endParaRPr lang="es-SV"/>
        </a:p>
      </dgm:t>
    </dgm:pt>
    <dgm:pt modelId="{4BC62913-6EED-4722-BE10-5DBF1DF5B2E3}" type="pres">
      <dgm:prSet presAssocID="{A4D1BF70-80D2-4C37-8FE1-16A276F9C924}" presName="Name1" presStyleCnt="0"/>
      <dgm:spPr/>
    </dgm:pt>
    <dgm:pt modelId="{D62D75FC-BF58-40BF-8C1E-0C74D8B48309}" type="pres">
      <dgm:prSet presAssocID="{A4D1BF70-80D2-4C37-8FE1-16A276F9C924}" presName="cycle" presStyleCnt="0"/>
      <dgm:spPr/>
    </dgm:pt>
    <dgm:pt modelId="{B3068A3F-4A63-4EC4-892D-DAA20DD7BF4D}" type="pres">
      <dgm:prSet presAssocID="{A4D1BF70-80D2-4C37-8FE1-16A276F9C924}" presName="srcNode" presStyleLbl="node1" presStyleIdx="0" presStyleCnt="3"/>
      <dgm:spPr/>
    </dgm:pt>
    <dgm:pt modelId="{B26AF4AB-7268-4A40-A922-CC343283003D}" type="pres">
      <dgm:prSet presAssocID="{A4D1BF70-80D2-4C37-8FE1-16A276F9C924}" presName="conn" presStyleLbl="parChTrans1D2" presStyleIdx="0" presStyleCnt="1"/>
      <dgm:spPr/>
      <dgm:t>
        <a:bodyPr/>
        <a:lstStyle/>
        <a:p>
          <a:endParaRPr lang="es-SV"/>
        </a:p>
      </dgm:t>
    </dgm:pt>
    <dgm:pt modelId="{594151F6-7C5B-4616-8F3D-26F0BE66EC96}" type="pres">
      <dgm:prSet presAssocID="{A4D1BF70-80D2-4C37-8FE1-16A276F9C924}" presName="extraNode" presStyleLbl="node1" presStyleIdx="0" presStyleCnt="3"/>
      <dgm:spPr/>
    </dgm:pt>
    <dgm:pt modelId="{4BEA1D93-E102-4978-814E-600DEE70A4D3}" type="pres">
      <dgm:prSet presAssocID="{A4D1BF70-80D2-4C37-8FE1-16A276F9C924}" presName="dstNode" presStyleLbl="node1" presStyleIdx="0" presStyleCnt="3"/>
      <dgm:spPr/>
    </dgm:pt>
    <dgm:pt modelId="{F49215EE-7AFA-4541-BD0F-AB648FE2567E}" type="pres">
      <dgm:prSet presAssocID="{E03922F0-A2EA-4E92-9039-6C2C69141322}" presName="text_1" presStyleLbl="node1" presStyleIdx="0" presStyleCnt="3" custScaleY="151296" custLinFactNeighborX="-392" custLinFactNeighborY="28">
        <dgm:presLayoutVars>
          <dgm:bulletEnabled val="1"/>
        </dgm:presLayoutVars>
      </dgm:prSet>
      <dgm:spPr/>
      <dgm:t>
        <a:bodyPr/>
        <a:lstStyle/>
        <a:p>
          <a:endParaRPr lang="es-SV"/>
        </a:p>
      </dgm:t>
    </dgm:pt>
    <dgm:pt modelId="{17030965-5526-4057-AD40-D725B7B6AA4C}" type="pres">
      <dgm:prSet presAssocID="{E03922F0-A2EA-4E92-9039-6C2C69141322}" presName="accent_1" presStyleCnt="0"/>
      <dgm:spPr/>
    </dgm:pt>
    <dgm:pt modelId="{BA5B80E2-FA62-4CEC-AED8-00BA3E06F49E}" type="pres">
      <dgm:prSet presAssocID="{E03922F0-A2EA-4E92-9039-6C2C69141322}" presName="accentRepeatNode" presStyleLbl="solidFgAcc1" presStyleIdx="0" presStyleCnt="3"/>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5B36270-6CB8-44F6-9662-00896C2509E7}" type="pres">
      <dgm:prSet presAssocID="{70B2A7A7-4430-484A-9887-EA5131EB233E}" presName="text_2" presStyleLbl="node1" presStyleIdx="1" presStyleCnt="3" custScaleY="126127">
        <dgm:presLayoutVars>
          <dgm:bulletEnabled val="1"/>
        </dgm:presLayoutVars>
      </dgm:prSet>
      <dgm:spPr/>
      <dgm:t>
        <a:bodyPr/>
        <a:lstStyle/>
        <a:p>
          <a:endParaRPr lang="es-SV"/>
        </a:p>
      </dgm:t>
    </dgm:pt>
    <dgm:pt modelId="{76AD886D-BD02-46E1-B230-AA9D3B341870}" type="pres">
      <dgm:prSet presAssocID="{70B2A7A7-4430-484A-9887-EA5131EB233E}" presName="accent_2" presStyleCnt="0"/>
      <dgm:spPr/>
    </dgm:pt>
    <dgm:pt modelId="{F77E6BC0-BB61-4A35-AC02-FF6AC5225E6E}" type="pres">
      <dgm:prSet presAssocID="{70B2A7A7-4430-484A-9887-EA5131EB233E}" presName="accentRepeatNode" presStyleLbl="solidFgAcc1" presStyleIdx="1" presStyleCnt="3"/>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D394F8B7-2B17-43D8-90B4-0F19F126BE7C}" type="pres">
      <dgm:prSet presAssocID="{1F492B6F-9CA9-4740-B7A1-30893C3E44F4}" presName="text_3" presStyleLbl="node1" presStyleIdx="2" presStyleCnt="3" custScaleY="137838">
        <dgm:presLayoutVars>
          <dgm:bulletEnabled val="1"/>
        </dgm:presLayoutVars>
      </dgm:prSet>
      <dgm:spPr/>
      <dgm:t>
        <a:bodyPr/>
        <a:lstStyle/>
        <a:p>
          <a:endParaRPr lang="es-SV"/>
        </a:p>
      </dgm:t>
    </dgm:pt>
    <dgm:pt modelId="{CE565666-8570-4020-9C8A-134B9357B0E5}" type="pres">
      <dgm:prSet presAssocID="{1F492B6F-9CA9-4740-B7A1-30893C3E44F4}" presName="accent_3" presStyleCnt="0"/>
      <dgm:spPr/>
    </dgm:pt>
    <dgm:pt modelId="{02A96109-9B26-4234-A324-F4074B9008BB}" type="pres">
      <dgm:prSet presAssocID="{1F492B6F-9CA9-4740-B7A1-30893C3E44F4}" presName="accentRepeatNode" presStyleLbl="solidFgAcc1" presStyleIdx="2" presStyleCnt="3"/>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81A6FAB5-5A0E-48A4-83E2-5C4D1DA1D132}" type="presOf" srcId="{1F492B6F-9CA9-4740-B7A1-30893C3E44F4}" destId="{D394F8B7-2B17-43D8-90B4-0F19F126BE7C}" srcOrd="0" destOrd="0" presId="urn:microsoft.com/office/officeart/2008/layout/VerticalCurvedList"/>
    <dgm:cxn modelId="{23FE7ED2-070A-4E8F-A0D6-B634D9F8F9D6}" srcId="{A4D1BF70-80D2-4C37-8FE1-16A276F9C924}" destId="{70B2A7A7-4430-484A-9887-EA5131EB233E}" srcOrd="1" destOrd="0" parTransId="{9D865E8C-8686-4528-8BAF-24F757C83E12}" sibTransId="{3B46ADBD-50A4-459A-A070-C31FF3CE6E2F}"/>
    <dgm:cxn modelId="{0643E8AB-BA4B-4D20-AFF9-C2E57E768A01}" type="presOf" srcId="{DB778E2F-B293-47EC-9DD6-9FF0AF534695}" destId="{B26AF4AB-7268-4A40-A922-CC343283003D}" srcOrd="0" destOrd="0" presId="urn:microsoft.com/office/officeart/2008/layout/VerticalCurvedList"/>
    <dgm:cxn modelId="{9F452F77-A2D8-4F07-B909-AADEE15D77AC}" type="presOf" srcId="{A4D1BF70-80D2-4C37-8FE1-16A276F9C924}" destId="{B70FC3E7-A8E0-4D1F-B282-AA244054B05C}" srcOrd="0" destOrd="0" presId="urn:microsoft.com/office/officeart/2008/layout/VerticalCurvedList"/>
    <dgm:cxn modelId="{465245D8-F5FA-4D4C-8ED0-1B6F3A6B3DCD}" type="presOf" srcId="{70B2A7A7-4430-484A-9887-EA5131EB233E}" destId="{C5B36270-6CB8-44F6-9662-00896C2509E7}" srcOrd="0" destOrd="0" presId="urn:microsoft.com/office/officeart/2008/layout/VerticalCurvedList"/>
    <dgm:cxn modelId="{984D1619-6FD1-4003-9AD6-50597C4C9BD4}" type="presOf" srcId="{E03922F0-A2EA-4E92-9039-6C2C69141322}" destId="{F49215EE-7AFA-4541-BD0F-AB648FE2567E}" srcOrd="0" destOrd="0" presId="urn:microsoft.com/office/officeart/2008/layout/VerticalCurvedList"/>
    <dgm:cxn modelId="{D8C1A843-EA7B-43B8-96DD-78331C16AD25}" srcId="{A4D1BF70-80D2-4C37-8FE1-16A276F9C924}" destId="{E03922F0-A2EA-4E92-9039-6C2C69141322}" srcOrd="0" destOrd="0" parTransId="{59EC6461-5265-4AC7-BF50-D7F82C1184FE}" sibTransId="{DB778E2F-B293-47EC-9DD6-9FF0AF534695}"/>
    <dgm:cxn modelId="{49EEAF43-7409-4D0E-8DAC-9FF5D4BA6733}" srcId="{A4D1BF70-80D2-4C37-8FE1-16A276F9C924}" destId="{1F492B6F-9CA9-4740-B7A1-30893C3E44F4}" srcOrd="2" destOrd="0" parTransId="{82E37589-38D6-4778-B299-219DDD6A319A}" sibTransId="{75074D36-EE36-4C59-ACE6-A78C1610848A}"/>
    <dgm:cxn modelId="{85A77FD5-23F2-4611-B455-01D2CA320F85}" type="presParOf" srcId="{B70FC3E7-A8E0-4D1F-B282-AA244054B05C}" destId="{4BC62913-6EED-4722-BE10-5DBF1DF5B2E3}" srcOrd="0" destOrd="0" presId="urn:microsoft.com/office/officeart/2008/layout/VerticalCurvedList"/>
    <dgm:cxn modelId="{767BE32E-974D-4ED8-AD86-B6760BDD1D5E}" type="presParOf" srcId="{4BC62913-6EED-4722-BE10-5DBF1DF5B2E3}" destId="{D62D75FC-BF58-40BF-8C1E-0C74D8B48309}" srcOrd="0" destOrd="0" presId="urn:microsoft.com/office/officeart/2008/layout/VerticalCurvedList"/>
    <dgm:cxn modelId="{0576C0F8-3DE7-4EE7-8ADB-31230F6F32DC}" type="presParOf" srcId="{D62D75FC-BF58-40BF-8C1E-0C74D8B48309}" destId="{B3068A3F-4A63-4EC4-892D-DAA20DD7BF4D}" srcOrd="0" destOrd="0" presId="urn:microsoft.com/office/officeart/2008/layout/VerticalCurvedList"/>
    <dgm:cxn modelId="{4C53AF7A-0360-4584-8F8A-6A3161EB1E3C}" type="presParOf" srcId="{D62D75FC-BF58-40BF-8C1E-0C74D8B48309}" destId="{B26AF4AB-7268-4A40-A922-CC343283003D}" srcOrd="1" destOrd="0" presId="urn:microsoft.com/office/officeart/2008/layout/VerticalCurvedList"/>
    <dgm:cxn modelId="{23BCB29E-7BC0-47B1-9F66-31A7FF00E7B2}" type="presParOf" srcId="{D62D75FC-BF58-40BF-8C1E-0C74D8B48309}" destId="{594151F6-7C5B-4616-8F3D-26F0BE66EC96}" srcOrd="2" destOrd="0" presId="urn:microsoft.com/office/officeart/2008/layout/VerticalCurvedList"/>
    <dgm:cxn modelId="{72F30BA8-4D66-45DF-9192-25A42EC402D8}" type="presParOf" srcId="{D62D75FC-BF58-40BF-8C1E-0C74D8B48309}" destId="{4BEA1D93-E102-4978-814E-600DEE70A4D3}" srcOrd="3" destOrd="0" presId="urn:microsoft.com/office/officeart/2008/layout/VerticalCurvedList"/>
    <dgm:cxn modelId="{AD362AD9-E8AB-4240-B7DA-B6CA94A33E42}" type="presParOf" srcId="{4BC62913-6EED-4722-BE10-5DBF1DF5B2E3}" destId="{F49215EE-7AFA-4541-BD0F-AB648FE2567E}" srcOrd="1" destOrd="0" presId="urn:microsoft.com/office/officeart/2008/layout/VerticalCurvedList"/>
    <dgm:cxn modelId="{B0360DD6-CAE0-43B7-8400-5CE1686E3141}" type="presParOf" srcId="{4BC62913-6EED-4722-BE10-5DBF1DF5B2E3}" destId="{17030965-5526-4057-AD40-D725B7B6AA4C}" srcOrd="2" destOrd="0" presId="urn:microsoft.com/office/officeart/2008/layout/VerticalCurvedList"/>
    <dgm:cxn modelId="{168F93DC-A079-4224-9866-6214B0B7BD1D}" type="presParOf" srcId="{17030965-5526-4057-AD40-D725B7B6AA4C}" destId="{BA5B80E2-FA62-4CEC-AED8-00BA3E06F49E}" srcOrd="0" destOrd="0" presId="urn:microsoft.com/office/officeart/2008/layout/VerticalCurvedList"/>
    <dgm:cxn modelId="{89D04E3F-121A-44AD-8A55-189C005D602F}" type="presParOf" srcId="{4BC62913-6EED-4722-BE10-5DBF1DF5B2E3}" destId="{C5B36270-6CB8-44F6-9662-00896C2509E7}" srcOrd="3" destOrd="0" presId="urn:microsoft.com/office/officeart/2008/layout/VerticalCurvedList"/>
    <dgm:cxn modelId="{C97283CF-D7B5-4DA7-AABA-61FB638C8CB1}" type="presParOf" srcId="{4BC62913-6EED-4722-BE10-5DBF1DF5B2E3}" destId="{76AD886D-BD02-46E1-B230-AA9D3B341870}" srcOrd="4" destOrd="0" presId="urn:microsoft.com/office/officeart/2008/layout/VerticalCurvedList"/>
    <dgm:cxn modelId="{C39F1D67-D59A-4C8B-89B9-AA6C48237FF1}" type="presParOf" srcId="{76AD886D-BD02-46E1-B230-AA9D3B341870}" destId="{F77E6BC0-BB61-4A35-AC02-FF6AC5225E6E}" srcOrd="0" destOrd="0" presId="urn:microsoft.com/office/officeart/2008/layout/VerticalCurvedList"/>
    <dgm:cxn modelId="{2F6B68F5-C545-4A83-BEFC-B6B09861B5B9}" type="presParOf" srcId="{4BC62913-6EED-4722-BE10-5DBF1DF5B2E3}" destId="{D394F8B7-2B17-43D8-90B4-0F19F126BE7C}" srcOrd="5" destOrd="0" presId="urn:microsoft.com/office/officeart/2008/layout/VerticalCurvedList"/>
    <dgm:cxn modelId="{C462C475-0E3B-4D49-B50E-B26FD4760299}" type="presParOf" srcId="{4BC62913-6EED-4722-BE10-5DBF1DF5B2E3}" destId="{CE565666-8570-4020-9C8A-134B9357B0E5}" srcOrd="6" destOrd="0" presId="urn:microsoft.com/office/officeart/2008/layout/VerticalCurvedList"/>
    <dgm:cxn modelId="{334E1AFD-E5F6-4D3E-85CC-B6E503AEE684}" type="presParOf" srcId="{CE565666-8570-4020-9C8A-134B9357B0E5}" destId="{02A96109-9B26-4234-A324-F4074B9008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09FFFD-3FC7-4694-9261-7AF6B1F12427}"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s-SV"/>
        </a:p>
      </dgm:t>
    </dgm:pt>
    <dgm:pt modelId="{C5969F22-DFFA-43D4-88A9-B423447C5543}">
      <dgm:prSet phldrT="[Texto]" custT="1"/>
      <dgm:spPr/>
      <dgm:t>
        <a:bodyPr/>
        <a:lstStyle/>
        <a:p>
          <a:r>
            <a:rPr lang="es-SV" sz="2800" i="1" dirty="0" smtClean="0"/>
            <a:t>Reuniones de Trabajo </a:t>
          </a:r>
          <a:endParaRPr lang="es-SV" sz="2800" i="1" dirty="0"/>
        </a:p>
      </dgm:t>
    </dgm:pt>
    <dgm:pt modelId="{7A9B28E5-C8D5-4867-B0DF-11AE83E6BFEC}" type="parTrans" cxnId="{4720F08D-05E0-46EE-811B-8896B8070651}">
      <dgm:prSet/>
      <dgm:spPr/>
      <dgm:t>
        <a:bodyPr/>
        <a:lstStyle/>
        <a:p>
          <a:endParaRPr lang="es-SV" sz="2800"/>
        </a:p>
      </dgm:t>
    </dgm:pt>
    <dgm:pt modelId="{15132F28-BC8D-4E0E-B848-A5D68D9D51DB}" type="sibTrans" cxnId="{4720F08D-05E0-46EE-811B-8896B8070651}">
      <dgm:prSet custT="1"/>
      <dgm:spPr/>
      <dgm:t>
        <a:bodyPr/>
        <a:lstStyle/>
        <a:p>
          <a:endParaRPr lang="es-SV" sz="2800"/>
        </a:p>
      </dgm:t>
    </dgm:pt>
    <dgm:pt modelId="{22030725-52F3-49C0-A3F2-922D797B542A}">
      <dgm:prSet phldrT="[Texto]" custT="1"/>
      <dgm:spPr/>
      <dgm:t>
        <a:bodyPr/>
        <a:lstStyle/>
        <a:p>
          <a:r>
            <a:rPr lang="es-SV" sz="2800" i="1" dirty="0" smtClean="0"/>
            <a:t>Inclusión de la Educación Fiscal en los programas de estudio</a:t>
          </a:r>
          <a:endParaRPr lang="es-SV" sz="2800" i="1" dirty="0"/>
        </a:p>
      </dgm:t>
    </dgm:pt>
    <dgm:pt modelId="{B762A302-C2CE-42E8-B873-FE16DBF73E7C}" type="parTrans" cxnId="{55038A0D-DDEC-4B2B-888C-54518B50CAF2}">
      <dgm:prSet/>
      <dgm:spPr/>
      <dgm:t>
        <a:bodyPr/>
        <a:lstStyle/>
        <a:p>
          <a:endParaRPr lang="es-SV" sz="2800"/>
        </a:p>
      </dgm:t>
    </dgm:pt>
    <dgm:pt modelId="{029ADBEF-2F5F-4DD7-BCB9-F9435FBF14C9}" type="sibTrans" cxnId="{55038A0D-DDEC-4B2B-888C-54518B50CAF2}">
      <dgm:prSet custT="1"/>
      <dgm:spPr/>
      <dgm:t>
        <a:bodyPr/>
        <a:lstStyle/>
        <a:p>
          <a:endParaRPr lang="es-SV" sz="2800"/>
        </a:p>
      </dgm:t>
    </dgm:pt>
    <dgm:pt modelId="{02FC415C-9CAE-4659-AE1C-DB0DCB41985D}">
      <dgm:prSet phldrT="[Texto]" custT="1"/>
      <dgm:spPr/>
      <dgm:t>
        <a:bodyPr/>
        <a:lstStyle/>
        <a:p>
          <a:r>
            <a:rPr lang="es-SV" sz="2800" i="1" dirty="0" smtClean="0"/>
            <a:t>Capacitación de Docentes</a:t>
          </a:r>
          <a:endParaRPr lang="es-SV" sz="2800" i="1" dirty="0"/>
        </a:p>
      </dgm:t>
    </dgm:pt>
    <dgm:pt modelId="{5C7B1524-19C6-4876-A581-4CB8C590AD57}" type="parTrans" cxnId="{85C5BA94-8C8D-4CE6-8065-FCD12A38591C}">
      <dgm:prSet/>
      <dgm:spPr/>
      <dgm:t>
        <a:bodyPr/>
        <a:lstStyle/>
        <a:p>
          <a:endParaRPr lang="es-SV" sz="2800"/>
        </a:p>
      </dgm:t>
    </dgm:pt>
    <dgm:pt modelId="{C58AAE15-AB70-4F09-9D1D-381E7D0DDCBB}" type="sibTrans" cxnId="{85C5BA94-8C8D-4CE6-8065-FCD12A38591C}">
      <dgm:prSet/>
      <dgm:spPr/>
      <dgm:t>
        <a:bodyPr/>
        <a:lstStyle/>
        <a:p>
          <a:endParaRPr lang="es-SV" sz="2800"/>
        </a:p>
      </dgm:t>
    </dgm:pt>
    <dgm:pt modelId="{AF86B63C-65A1-4718-95A9-DD3829617D7C}" type="pres">
      <dgm:prSet presAssocID="{C109FFFD-3FC7-4694-9261-7AF6B1F12427}" presName="outerComposite" presStyleCnt="0">
        <dgm:presLayoutVars>
          <dgm:chMax val="5"/>
          <dgm:dir/>
          <dgm:resizeHandles val="exact"/>
        </dgm:presLayoutVars>
      </dgm:prSet>
      <dgm:spPr/>
      <dgm:t>
        <a:bodyPr/>
        <a:lstStyle/>
        <a:p>
          <a:endParaRPr lang="es-SV"/>
        </a:p>
      </dgm:t>
    </dgm:pt>
    <dgm:pt modelId="{1652D607-D7BD-4194-8F78-52267F414E21}" type="pres">
      <dgm:prSet presAssocID="{C109FFFD-3FC7-4694-9261-7AF6B1F12427}" presName="dummyMaxCanvas" presStyleCnt="0">
        <dgm:presLayoutVars/>
      </dgm:prSet>
      <dgm:spPr/>
    </dgm:pt>
    <dgm:pt modelId="{4501AB5C-A5EB-4E6A-A961-221156546EDC}" type="pres">
      <dgm:prSet presAssocID="{C109FFFD-3FC7-4694-9261-7AF6B1F12427}" presName="ThreeNodes_1" presStyleLbl="node1" presStyleIdx="0" presStyleCnt="3">
        <dgm:presLayoutVars>
          <dgm:bulletEnabled val="1"/>
        </dgm:presLayoutVars>
      </dgm:prSet>
      <dgm:spPr/>
      <dgm:t>
        <a:bodyPr/>
        <a:lstStyle/>
        <a:p>
          <a:endParaRPr lang="es-SV"/>
        </a:p>
      </dgm:t>
    </dgm:pt>
    <dgm:pt modelId="{F75C0349-2605-4F42-91DC-9C7BF8D38546}" type="pres">
      <dgm:prSet presAssocID="{C109FFFD-3FC7-4694-9261-7AF6B1F12427}" presName="ThreeNodes_2" presStyleLbl="node1" presStyleIdx="1" presStyleCnt="3">
        <dgm:presLayoutVars>
          <dgm:bulletEnabled val="1"/>
        </dgm:presLayoutVars>
      </dgm:prSet>
      <dgm:spPr/>
      <dgm:t>
        <a:bodyPr/>
        <a:lstStyle/>
        <a:p>
          <a:endParaRPr lang="es-SV"/>
        </a:p>
      </dgm:t>
    </dgm:pt>
    <dgm:pt modelId="{62686CF8-8A3F-4FC7-BC53-E57F8C75B9B1}" type="pres">
      <dgm:prSet presAssocID="{C109FFFD-3FC7-4694-9261-7AF6B1F12427}" presName="ThreeNodes_3" presStyleLbl="node1" presStyleIdx="2" presStyleCnt="3">
        <dgm:presLayoutVars>
          <dgm:bulletEnabled val="1"/>
        </dgm:presLayoutVars>
      </dgm:prSet>
      <dgm:spPr/>
      <dgm:t>
        <a:bodyPr/>
        <a:lstStyle/>
        <a:p>
          <a:endParaRPr lang="es-SV"/>
        </a:p>
      </dgm:t>
    </dgm:pt>
    <dgm:pt modelId="{93124111-1306-4945-AC4B-FB69FD05B7BE}" type="pres">
      <dgm:prSet presAssocID="{C109FFFD-3FC7-4694-9261-7AF6B1F12427}" presName="ThreeConn_1-2" presStyleLbl="fgAccFollowNode1" presStyleIdx="0" presStyleCnt="2">
        <dgm:presLayoutVars>
          <dgm:bulletEnabled val="1"/>
        </dgm:presLayoutVars>
      </dgm:prSet>
      <dgm:spPr/>
      <dgm:t>
        <a:bodyPr/>
        <a:lstStyle/>
        <a:p>
          <a:endParaRPr lang="es-SV"/>
        </a:p>
      </dgm:t>
    </dgm:pt>
    <dgm:pt modelId="{B07B9532-0161-421F-B78F-822FB7098DF2}" type="pres">
      <dgm:prSet presAssocID="{C109FFFD-3FC7-4694-9261-7AF6B1F12427}" presName="ThreeConn_2-3" presStyleLbl="fgAccFollowNode1" presStyleIdx="1" presStyleCnt="2">
        <dgm:presLayoutVars>
          <dgm:bulletEnabled val="1"/>
        </dgm:presLayoutVars>
      </dgm:prSet>
      <dgm:spPr/>
      <dgm:t>
        <a:bodyPr/>
        <a:lstStyle/>
        <a:p>
          <a:endParaRPr lang="es-SV"/>
        </a:p>
      </dgm:t>
    </dgm:pt>
    <dgm:pt modelId="{76E105CC-5FFE-4A04-BD70-09CA7A5EFE73}" type="pres">
      <dgm:prSet presAssocID="{C109FFFD-3FC7-4694-9261-7AF6B1F12427}" presName="ThreeNodes_1_text" presStyleLbl="node1" presStyleIdx="2" presStyleCnt="3">
        <dgm:presLayoutVars>
          <dgm:bulletEnabled val="1"/>
        </dgm:presLayoutVars>
      </dgm:prSet>
      <dgm:spPr/>
      <dgm:t>
        <a:bodyPr/>
        <a:lstStyle/>
        <a:p>
          <a:endParaRPr lang="es-SV"/>
        </a:p>
      </dgm:t>
    </dgm:pt>
    <dgm:pt modelId="{80F11119-B5B3-46DD-8CB6-1B904F8454DF}" type="pres">
      <dgm:prSet presAssocID="{C109FFFD-3FC7-4694-9261-7AF6B1F12427}" presName="ThreeNodes_2_text" presStyleLbl="node1" presStyleIdx="2" presStyleCnt="3">
        <dgm:presLayoutVars>
          <dgm:bulletEnabled val="1"/>
        </dgm:presLayoutVars>
      </dgm:prSet>
      <dgm:spPr/>
      <dgm:t>
        <a:bodyPr/>
        <a:lstStyle/>
        <a:p>
          <a:endParaRPr lang="es-SV"/>
        </a:p>
      </dgm:t>
    </dgm:pt>
    <dgm:pt modelId="{CBD97197-5477-495F-AF48-EBA2B0E7E6B3}" type="pres">
      <dgm:prSet presAssocID="{C109FFFD-3FC7-4694-9261-7AF6B1F12427}" presName="ThreeNodes_3_text" presStyleLbl="node1" presStyleIdx="2" presStyleCnt="3">
        <dgm:presLayoutVars>
          <dgm:bulletEnabled val="1"/>
        </dgm:presLayoutVars>
      </dgm:prSet>
      <dgm:spPr/>
      <dgm:t>
        <a:bodyPr/>
        <a:lstStyle/>
        <a:p>
          <a:endParaRPr lang="es-SV"/>
        </a:p>
      </dgm:t>
    </dgm:pt>
  </dgm:ptLst>
  <dgm:cxnLst>
    <dgm:cxn modelId="{A1C0634E-F8EA-479F-A51E-C42359DCF862}" type="presOf" srcId="{22030725-52F3-49C0-A3F2-922D797B542A}" destId="{F75C0349-2605-4F42-91DC-9C7BF8D38546}" srcOrd="0" destOrd="0" presId="urn:microsoft.com/office/officeart/2005/8/layout/vProcess5"/>
    <dgm:cxn modelId="{55038A0D-DDEC-4B2B-888C-54518B50CAF2}" srcId="{C109FFFD-3FC7-4694-9261-7AF6B1F12427}" destId="{22030725-52F3-49C0-A3F2-922D797B542A}" srcOrd="1" destOrd="0" parTransId="{B762A302-C2CE-42E8-B873-FE16DBF73E7C}" sibTransId="{029ADBEF-2F5F-4DD7-BCB9-F9435FBF14C9}"/>
    <dgm:cxn modelId="{6DF8E35C-5308-4BE1-A676-175AD1AA4328}" type="presOf" srcId="{C109FFFD-3FC7-4694-9261-7AF6B1F12427}" destId="{AF86B63C-65A1-4718-95A9-DD3829617D7C}" srcOrd="0" destOrd="0" presId="urn:microsoft.com/office/officeart/2005/8/layout/vProcess5"/>
    <dgm:cxn modelId="{85C5BA94-8C8D-4CE6-8065-FCD12A38591C}" srcId="{C109FFFD-3FC7-4694-9261-7AF6B1F12427}" destId="{02FC415C-9CAE-4659-AE1C-DB0DCB41985D}" srcOrd="2" destOrd="0" parTransId="{5C7B1524-19C6-4876-A581-4CB8C590AD57}" sibTransId="{C58AAE15-AB70-4F09-9D1D-381E7D0DDCBB}"/>
    <dgm:cxn modelId="{A38A7712-51AF-4015-AACD-789630F06CCF}" type="presOf" srcId="{C5969F22-DFFA-43D4-88A9-B423447C5543}" destId="{76E105CC-5FFE-4A04-BD70-09CA7A5EFE73}" srcOrd="1" destOrd="0" presId="urn:microsoft.com/office/officeart/2005/8/layout/vProcess5"/>
    <dgm:cxn modelId="{476C5BF9-7872-40E3-B536-8AD814465FFB}" type="presOf" srcId="{22030725-52F3-49C0-A3F2-922D797B542A}" destId="{80F11119-B5B3-46DD-8CB6-1B904F8454DF}" srcOrd="1" destOrd="0" presId="urn:microsoft.com/office/officeart/2005/8/layout/vProcess5"/>
    <dgm:cxn modelId="{1CE1E0B8-42BE-46B2-9FA3-62D56321682B}" type="presOf" srcId="{02FC415C-9CAE-4659-AE1C-DB0DCB41985D}" destId="{CBD97197-5477-495F-AF48-EBA2B0E7E6B3}" srcOrd="1" destOrd="0" presId="urn:microsoft.com/office/officeart/2005/8/layout/vProcess5"/>
    <dgm:cxn modelId="{F5C939B1-B9B1-4009-96F1-9A6841387BD2}" type="presOf" srcId="{029ADBEF-2F5F-4DD7-BCB9-F9435FBF14C9}" destId="{B07B9532-0161-421F-B78F-822FB7098DF2}" srcOrd="0" destOrd="0" presId="urn:microsoft.com/office/officeart/2005/8/layout/vProcess5"/>
    <dgm:cxn modelId="{D6003F91-A97C-4FCA-B012-42948DBCDD60}" type="presOf" srcId="{02FC415C-9CAE-4659-AE1C-DB0DCB41985D}" destId="{62686CF8-8A3F-4FC7-BC53-E57F8C75B9B1}" srcOrd="0" destOrd="0" presId="urn:microsoft.com/office/officeart/2005/8/layout/vProcess5"/>
    <dgm:cxn modelId="{A37E02C0-9788-4E62-9BA6-E8D411B267DF}" type="presOf" srcId="{15132F28-BC8D-4E0E-B848-A5D68D9D51DB}" destId="{93124111-1306-4945-AC4B-FB69FD05B7BE}" srcOrd="0" destOrd="0" presId="urn:microsoft.com/office/officeart/2005/8/layout/vProcess5"/>
    <dgm:cxn modelId="{4720F08D-05E0-46EE-811B-8896B8070651}" srcId="{C109FFFD-3FC7-4694-9261-7AF6B1F12427}" destId="{C5969F22-DFFA-43D4-88A9-B423447C5543}" srcOrd="0" destOrd="0" parTransId="{7A9B28E5-C8D5-4867-B0DF-11AE83E6BFEC}" sibTransId="{15132F28-BC8D-4E0E-B848-A5D68D9D51DB}"/>
    <dgm:cxn modelId="{BC093417-2F04-4BD0-9941-9E8CD57E376C}" type="presOf" srcId="{C5969F22-DFFA-43D4-88A9-B423447C5543}" destId="{4501AB5C-A5EB-4E6A-A961-221156546EDC}" srcOrd="0" destOrd="0" presId="urn:microsoft.com/office/officeart/2005/8/layout/vProcess5"/>
    <dgm:cxn modelId="{34D21969-CB2C-4B70-928A-0057B9659C21}" type="presParOf" srcId="{AF86B63C-65A1-4718-95A9-DD3829617D7C}" destId="{1652D607-D7BD-4194-8F78-52267F414E21}" srcOrd="0" destOrd="0" presId="urn:microsoft.com/office/officeart/2005/8/layout/vProcess5"/>
    <dgm:cxn modelId="{4ED5FA7C-E0D7-48A2-9702-6D25A3DC5321}" type="presParOf" srcId="{AF86B63C-65A1-4718-95A9-DD3829617D7C}" destId="{4501AB5C-A5EB-4E6A-A961-221156546EDC}" srcOrd="1" destOrd="0" presId="urn:microsoft.com/office/officeart/2005/8/layout/vProcess5"/>
    <dgm:cxn modelId="{3C5195D1-29D6-45A6-BFBC-78A522D669D7}" type="presParOf" srcId="{AF86B63C-65A1-4718-95A9-DD3829617D7C}" destId="{F75C0349-2605-4F42-91DC-9C7BF8D38546}" srcOrd="2" destOrd="0" presId="urn:microsoft.com/office/officeart/2005/8/layout/vProcess5"/>
    <dgm:cxn modelId="{7C7C3EA2-E4C6-48EA-B926-EFACC287E1D1}" type="presParOf" srcId="{AF86B63C-65A1-4718-95A9-DD3829617D7C}" destId="{62686CF8-8A3F-4FC7-BC53-E57F8C75B9B1}" srcOrd="3" destOrd="0" presId="urn:microsoft.com/office/officeart/2005/8/layout/vProcess5"/>
    <dgm:cxn modelId="{E697E922-5EC2-4151-8734-75D21E19B8C0}" type="presParOf" srcId="{AF86B63C-65A1-4718-95A9-DD3829617D7C}" destId="{93124111-1306-4945-AC4B-FB69FD05B7BE}" srcOrd="4" destOrd="0" presId="urn:microsoft.com/office/officeart/2005/8/layout/vProcess5"/>
    <dgm:cxn modelId="{6A0B30DA-C26E-4C22-A6ED-45B713547FAA}" type="presParOf" srcId="{AF86B63C-65A1-4718-95A9-DD3829617D7C}" destId="{B07B9532-0161-421F-B78F-822FB7098DF2}" srcOrd="5" destOrd="0" presId="urn:microsoft.com/office/officeart/2005/8/layout/vProcess5"/>
    <dgm:cxn modelId="{93C3F4F5-80C2-4836-854F-A250EE2345B1}" type="presParOf" srcId="{AF86B63C-65A1-4718-95A9-DD3829617D7C}" destId="{76E105CC-5FFE-4A04-BD70-09CA7A5EFE73}" srcOrd="6" destOrd="0" presId="urn:microsoft.com/office/officeart/2005/8/layout/vProcess5"/>
    <dgm:cxn modelId="{027AC4DC-7282-40BE-942E-DCFDD8569BFA}" type="presParOf" srcId="{AF86B63C-65A1-4718-95A9-DD3829617D7C}" destId="{80F11119-B5B3-46DD-8CB6-1B904F8454DF}" srcOrd="7" destOrd="0" presId="urn:microsoft.com/office/officeart/2005/8/layout/vProcess5"/>
    <dgm:cxn modelId="{05635394-1DA5-4953-B951-7B1E3810D3DD}" type="presParOf" srcId="{AF86B63C-65A1-4718-95A9-DD3829617D7C}" destId="{CBD97197-5477-495F-AF48-EBA2B0E7E6B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D1BF70-80D2-4C37-8FE1-16A276F9C924}" type="doc">
      <dgm:prSet loTypeId="urn:microsoft.com/office/officeart/2008/layout/VerticalCurvedList" loCatId="list" qsTypeId="urn:microsoft.com/office/officeart/2005/8/quickstyle/simple2" qsCatId="simple" csTypeId="urn:microsoft.com/office/officeart/2005/8/colors/colorful1#3" csCatId="colorful" phldr="1"/>
      <dgm:spPr/>
      <dgm:t>
        <a:bodyPr/>
        <a:lstStyle/>
        <a:p>
          <a:endParaRPr lang="es-SV"/>
        </a:p>
      </dgm:t>
    </dgm:pt>
    <dgm:pt modelId="{E03922F0-A2EA-4E92-9039-6C2C69141322}">
      <dgm:prSet phldrT="[Texto]"/>
      <dgm:spPr/>
      <dgm:t>
        <a:bodyPr/>
        <a:lstStyle/>
        <a:p>
          <a:r>
            <a:rPr lang="es-SV" i="1" dirty="0" smtClean="0">
              <a:solidFill>
                <a:schemeClr val="bg1"/>
              </a:solidFill>
            </a:rPr>
            <a:t>Aceptación  de las autoridades el Ministerio de Educación para integrar la cultura de fiscalidad en la formación de estudiantes y docentes del área comercial.</a:t>
          </a:r>
          <a:endParaRPr lang="es-SV" i="1" dirty="0">
            <a:solidFill>
              <a:schemeClr val="bg1"/>
            </a:solidFill>
            <a:latin typeface="+mj-lt"/>
          </a:endParaRPr>
        </a:p>
      </dgm:t>
    </dgm:pt>
    <dgm:pt modelId="{59EC6461-5265-4AC7-BF50-D7F82C1184FE}" type="parTrans" cxnId="{D8C1A843-EA7B-43B8-96DD-78331C16AD25}">
      <dgm:prSet/>
      <dgm:spPr/>
      <dgm:t>
        <a:bodyPr/>
        <a:lstStyle/>
        <a:p>
          <a:endParaRPr lang="es-SV" i="1">
            <a:solidFill>
              <a:schemeClr val="bg1"/>
            </a:solidFill>
            <a:latin typeface="+mj-lt"/>
          </a:endParaRPr>
        </a:p>
      </dgm:t>
    </dgm:pt>
    <dgm:pt modelId="{DB778E2F-B293-47EC-9DD6-9FF0AF534695}" type="sibTrans" cxnId="{D8C1A843-EA7B-43B8-96DD-78331C16AD25}">
      <dgm:prSet/>
      <dgm:spPr/>
      <dgm:t>
        <a:bodyPr/>
        <a:lstStyle/>
        <a:p>
          <a:endParaRPr lang="es-SV" i="1">
            <a:solidFill>
              <a:schemeClr val="bg1"/>
            </a:solidFill>
            <a:latin typeface="+mj-lt"/>
          </a:endParaRPr>
        </a:p>
      </dgm:t>
    </dgm:pt>
    <dgm:pt modelId="{70B2A7A7-4430-484A-9887-EA5131EB233E}">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SV" i="1" dirty="0" smtClean="0">
              <a:solidFill>
                <a:schemeClr val="bg1"/>
              </a:solidFill>
            </a:rPr>
            <a:t>Definición de procesos  de acción para generar el convenio de trabajo.</a:t>
          </a:r>
          <a:endParaRPr lang="es-SV" i="1" dirty="0" smtClean="0">
            <a:solidFill>
              <a:schemeClr val="bg1"/>
            </a:solidFill>
            <a:latin typeface="+mj-lt"/>
          </a:endParaRPr>
        </a:p>
      </dgm:t>
    </dgm:pt>
    <dgm:pt modelId="{9D865E8C-8686-4528-8BAF-24F757C83E12}" type="parTrans" cxnId="{23FE7ED2-070A-4E8F-A0D6-B634D9F8F9D6}">
      <dgm:prSet/>
      <dgm:spPr/>
      <dgm:t>
        <a:bodyPr/>
        <a:lstStyle/>
        <a:p>
          <a:endParaRPr lang="es-SV" i="1">
            <a:solidFill>
              <a:schemeClr val="bg1"/>
            </a:solidFill>
            <a:latin typeface="+mj-lt"/>
          </a:endParaRPr>
        </a:p>
      </dgm:t>
    </dgm:pt>
    <dgm:pt modelId="{3B46ADBD-50A4-459A-A070-C31FF3CE6E2F}" type="sibTrans" cxnId="{23FE7ED2-070A-4E8F-A0D6-B634D9F8F9D6}">
      <dgm:prSet/>
      <dgm:spPr/>
      <dgm:t>
        <a:bodyPr/>
        <a:lstStyle/>
        <a:p>
          <a:endParaRPr lang="es-SV" i="1">
            <a:solidFill>
              <a:schemeClr val="bg1"/>
            </a:solidFill>
            <a:latin typeface="+mj-lt"/>
          </a:endParaRPr>
        </a:p>
      </dgm:t>
    </dgm:pt>
    <dgm:pt modelId="{2C9E9D7E-C1FD-428B-AE9B-0886FB62A0DA}">
      <dgm:prSet/>
      <dgm:spPr/>
      <dgm:t>
        <a:bodyPr/>
        <a:lstStyle/>
        <a:p>
          <a:r>
            <a:rPr lang="es-SV" i="1" dirty="0" smtClean="0">
              <a:solidFill>
                <a:schemeClr val="bg1"/>
              </a:solidFill>
            </a:rPr>
            <a:t>Alianza y articulación del Programa de Educación Fiscal al desarrollo curricular.</a:t>
          </a:r>
          <a:endParaRPr lang="es-SV" i="1" dirty="0">
            <a:solidFill>
              <a:schemeClr val="bg1"/>
            </a:solidFill>
            <a:latin typeface="+mj-lt"/>
          </a:endParaRPr>
        </a:p>
      </dgm:t>
    </dgm:pt>
    <dgm:pt modelId="{82C9B293-3BBD-4FAE-A199-1F7B7E9DD4D4}" type="parTrans" cxnId="{440EC2E0-FA68-4DC6-BFA6-0989484E011F}">
      <dgm:prSet/>
      <dgm:spPr/>
      <dgm:t>
        <a:bodyPr/>
        <a:lstStyle/>
        <a:p>
          <a:endParaRPr lang="es-SV" i="1">
            <a:solidFill>
              <a:schemeClr val="bg1"/>
            </a:solidFill>
            <a:latin typeface="+mj-lt"/>
          </a:endParaRPr>
        </a:p>
      </dgm:t>
    </dgm:pt>
    <dgm:pt modelId="{AB2DD9FF-A047-44EE-BE89-E4B60045A01F}" type="sibTrans" cxnId="{440EC2E0-FA68-4DC6-BFA6-0989484E011F}">
      <dgm:prSet/>
      <dgm:spPr/>
      <dgm:t>
        <a:bodyPr/>
        <a:lstStyle/>
        <a:p>
          <a:endParaRPr lang="es-SV" i="1">
            <a:solidFill>
              <a:schemeClr val="bg1"/>
            </a:solidFill>
            <a:latin typeface="+mj-lt"/>
          </a:endParaRPr>
        </a:p>
      </dgm:t>
    </dgm:pt>
    <dgm:pt modelId="{B70FC3E7-A8E0-4D1F-B282-AA244054B05C}" type="pres">
      <dgm:prSet presAssocID="{A4D1BF70-80D2-4C37-8FE1-16A276F9C924}" presName="Name0" presStyleCnt="0">
        <dgm:presLayoutVars>
          <dgm:chMax val="7"/>
          <dgm:chPref val="7"/>
          <dgm:dir/>
        </dgm:presLayoutVars>
      </dgm:prSet>
      <dgm:spPr/>
      <dgm:t>
        <a:bodyPr/>
        <a:lstStyle/>
        <a:p>
          <a:endParaRPr lang="es-SV"/>
        </a:p>
      </dgm:t>
    </dgm:pt>
    <dgm:pt modelId="{4BC62913-6EED-4722-BE10-5DBF1DF5B2E3}" type="pres">
      <dgm:prSet presAssocID="{A4D1BF70-80D2-4C37-8FE1-16A276F9C924}" presName="Name1" presStyleCnt="0"/>
      <dgm:spPr/>
    </dgm:pt>
    <dgm:pt modelId="{D62D75FC-BF58-40BF-8C1E-0C74D8B48309}" type="pres">
      <dgm:prSet presAssocID="{A4D1BF70-80D2-4C37-8FE1-16A276F9C924}" presName="cycle" presStyleCnt="0"/>
      <dgm:spPr/>
    </dgm:pt>
    <dgm:pt modelId="{B3068A3F-4A63-4EC4-892D-DAA20DD7BF4D}" type="pres">
      <dgm:prSet presAssocID="{A4D1BF70-80D2-4C37-8FE1-16A276F9C924}" presName="srcNode" presStyleLbl="node1" presStyleIdx="0" presStyleCnt="3"/>
      <dgm:spPr/>
    </dgm:pt>
    <dgm:pt modelId="{B26AF4AB-7268-4A40-A922-CC343283003D}" type="pres">
      <dgm:prSet presAssocID="{A4D1BF70-80D2-4C37-8FE1-16A276F9C924}" presName="conn" presStyleLbl="parChTrans1D2" presStyleIdx="0" presStyleCnt="1"/>
      <dgm:spPr/>
      <dgm:t>
        <a:bodyPr/>
        <a:lstStyle/>
        <a:p>
          <a:endParaRPr lang="es-SV"/>
        </a:p>
      </dgm:t>
    </dgm:pt>
    <dgm:pt modelId="{594151F6-7C5B-4616-8F3D-26F0BE66EC96}" type="pres">
      <dgm:prSet presAssocID="{A4D1BF70-80D2-4C37-8FE1-16A276F9C924}" presName="extraNode" presStyleLbl="node1" presStyleIdx="0" presStyleCnt="3"/>
      <dgm:spPr/>
    </dgm:pt>
    <dgm:pt modelId="{4BEA1D93-E102-4978-814E-600DEE70A4D3}" type="pres">
      <dgm:prSet presAssocID="{A4D1BF70-80D2-4C37-8FE1-16A276F9C924}" presName="dstNode" presStyleLbl="node1" presStyleIdx="0" presStyleCnt="3"/>
      <dgm:spPr/>
    </dgm:pt>
    <dgm:pt modelId="{F49215EE-7AFA-4541-BD0F-AB648FE2567E}" type="pres">
      <dgm:prSet presAssocID="{E03922F0-A2EA-4E92-9039-6C2C69141322}" presName="text_1" presStyleLbl="node1" presStyleIdx="0" presStyleCnt="3">
        <dgm:presLayoutVars>
          <dgm:bulletEnabled val="1"/>
        </dgm:presLayoutVars>
      </dgm:prSet>
      <dgm:spPr/>
      <dgm:t>
        <a:bodyPr/>
        <a:lstStyle/>
        <a:p>
          <a:endParaRPr lang="es-SV"/>
        </a:p>
      </dgm:t>
    </dgm:pt>
    <dgm:pt modelId="{17030965-5526-4057-AD40-D725B7B6AA4C}" type="pres">
      <dgm:prSet presAssocID="{E03922F0-A2EA-4E92-9039-6C2C69141322}" presName="accent_1" presStyleCnt="0"/>
      <dgm:spPr/>
    </dgm:pt>
    <dgm:pt modelId="{BA5B80E2-FA62-4CEC-AED8-00BA3E06F49E}" type="pres">
      <dgm:prSet presAssocID="{E03922F0-A2EA-4E92-9039-6C2C69141322}" presName="accentRepeatNode" presStyleLbl="solidFgAcc1" presStyleIdx="0" presStyleCnt="3"/>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s-SV"/>
        </a:p>
      </dgm:t>
    </dgm:pt>
    <dgm:pt modelId="{C5B36270-6CB8-44F6-9662-00896C2509E7}" type="pres">
      <dgm:prSet presAssocID="{70B2A7A7-4430-484A-9887-EA5131EB233E}" presName="text_2" presStyleLbl="node1" presStyleIdx="1" presStyleCnt="3">
        <dgm:presLayoutVars>
          <dgm:bulletEnabled val="1"/>
        </dgm:presLayoutVars>
      </dgm:prSet>
      <dgm:spPr/>
      <dgm:t>
        <a:bodyPr/>
        <a:lstStyle/>
        <a:p>
          <a:endParaRPr lang="es-SV"/>
        </a:p>
      </dgm:t>
    </dgm:pt>
    <dgm:pt modelId="{76AD886D-BD02-46E1-B230-AA9D3B341870}" type="pres">
      <dgm:prSet presAssocID="{70B2A7A7-4430-484A-9887-EA5131EB233E}" presName="accent_2" presStyleCnt="0"/>
      <dgm:spPr/>
    </dgm:pt>
    <dgm:pt modelId="{F77E6BC0-BB61-4A35-AC02-FF6AC5225E6E}" type="pres">
      <dgm:prSet presAssocID="{70B2A7A7-4430-484A-9887-EA5131EB233E}" presName="accentRepeatNode" presStyleLbl="solidFgAcc1" presStyleIdx="1" presStyleCnt="3"/>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s-SV"/>
        </a:p>
      </dgm:t>
    </dgm:pt>
    <dgm:pt modelId="{D658CE10-F9B3-4CCF-ADA8-1F34811D70B9}" type="pres">
      <dgm:prSet presAssocID="{2C9E9D7E-C1FD-428B-AE9B-0886FB62A0DA}" presName="text_3" presStyleLbl="node1" presStyleIdx="2" presStyleCnt="3">
        <dgm:presLayoutVars>
          <dgm:bulletEnabled val="1"/>
        </dgm:presLayoutVars>
      </dgm:prSet>
      <dgm:spPr/>
      <dgm:t>
        <a:bodyPr/>
        <a:lstStyle/>
        <a:p>
          <a:endParaRPr lang="es-SV"/>
        </a:p>
      </dgm:t>
    </dgm:pt>
    <dgm:pt modelId="{10070989-172C-4B4B-84A4-602E7C46496E}" type="pres">
      <dgm:prSet presAssocID="{2C9E9D7E-C1FD-428B-AE9B-0886FB62A0DA}" presName="accent_3" presStyleCnt="0"/>
      <dgm:spPr/>
    </dgm:pt>
    <dgm:pt modelId="{325BD363-5324-45A0-B544-0CA3D6B50DB9}" type="pres">
      <dgm:prSet presAssocID="{2C9E9D7E-C1FD-428B-AE9B-0886FB62A0DA}" presName="accentRepeatNode" presStyleLbl="solidFgAcc1" presStyleIdx="2" presStyleCnt="3"/>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s-SV"/>
        </a:p>
      </dgm:t>
    </dgm:pt>
  </dgm:ptLst>
  <dgm:cxnLst>
    <dgm:cxn modelId="{3067C91E-1A05-46B5-B0BA-1599B9D2F51C}" type="presOf" srcId="{2C9E9D7E-C1FD-428B-AE9B-0886FB62A0DA}" destId="{D658CE10-F9B3-4CCF-ADA8-1F34811D70B9}" srcOrd="0" destOrd="0" presId="urn:microsoft.com/office/officeart/2008/layout/VerticalCurvedList"/>
    <dgm:cxn modelId="{0DE643DE-754B-43CC-A622-B4CBA9688014}" type="presOf" srcId="{A4D1BF70-80D2-4C37-8FE1-16A276F9C924}" destId="{B70FC3E7-A8E0-4D1F-B282-AA244054B05C}" srcOrd="0" destOrd="0" presId="urn:microsoft.com/office/officeart/2008/layout/VerticalCurvedList"/>
    <dgm:cxn modelId="{23FE7ED2-070A-4E8F-A0D6-B634D9F8F9D6}" srcId="{A4D1BF70-80D2-4C37-8FE1-16A276F9C924}" destId="{70B2A7A7-4430-484A-9887-EA5131EB233E}" srcOrd="1" destOrd="0" parTransId="{9D865E8C-8686-4528-8BAF-24F757C83E12}" sibTransId="{3B46ADBD-50A4-459A-A070-C31FF3CE6E2F}"/>
    <dgm:cxn modelId="{AD3E4980-114D-4106-896A-DA826EBAA262}" type="presOf" srcId="{E03922F0-A2EA-4E92-9039-6C2C69141322}" destId="{F49215EE-7AFA-4541-BD0F-AB648FE2567E}" srcOrd="0" destOrd="0" presId="urn:microsoft.com/office/officeart/2008/layout/VerticalCurvedList"/>
    <dgm:cxn modelId="{6297E93C-2013-4800-A85C-D222048EDA6B}" type="presOf" srcId="{70B2A7A7-4430-484A-9887-EA5131EB233E}" destId="{C5B36270-6CB8-44F6-9662-00896C2509E7}" srcOrd="0" destOrd="0" presId="urn:microsoft.com/office/officeart/2008/layout/VerticalCurvedList"/>
    <dgm:cxn modelId="{D8C1A843-EA7B-43B8-96DD-78331C16AD25}" srcId="{A4D1BF70-80D2-4C37-8FE1-16A276F9C924}" destId="{E03922F0-A2EA-4E92-9039-6C2C69141322}" srcOrd="0" destOrd="0" parTransId="{59EC6461-5265-4AC7-BF50-D7F82C1184FE}" sibTransId="{DB778E2F-B293-47EC-9DD6-9FF0AF534695}"/>
    <dgm:cxn modelId="{440EC2E0-FA68-4DC6-BFA6-0989484E011F}" srcId="{A4D1BF70-80D2-4C37-8FE1-16A276F9C924}" destId="{2C9E9D7E-C1FD-428B-AE9B-0886FB62A0DA}" srcOrd="2" destOrd="0" parTransId="{82C9B293-3BBD-4FAE-A199-1F7B7E9DD4D4}" sibTransId="{AB2DD9FF-A047-44EE-BE89-E4B60045A01F}"/>
    <dgm:cxn modelId="{97AC3593-0BC2-4E7B-9E6A-9B5B7227C58A}" type="presOf" srcId="{DB778E2F-B293-47EC-9DD6-9FF0AF534695}" destId="{B26AF4AB-7268-4A40-A922-CC343283003D}" srcOrd="0" destOrd="0" presId="urn:microsoft.com/office/officeart/2008/layout/VerticalCurvedList"/>
    <dgm:cxn modelId="{3DA18002-8C4B-4565-8CDA-140D64B84548}" type="presParOf" srcId="{B70FC3E7-A8E0-4D1F-B282-AA244054B05C}" destId="{4BC62913-6EED-4722-BE10-5DBF1DF5B2E3}" srcOrd="0" destOrd="0" presId="urn:microsoft.com/office/officeart/2008/layout/VerticalCurvedList"/>
    <dgm:cxn modelId="{009D74C9-7757-401E-B95F-9279788C18E7}" type="presParOf" srcId="{4BC62913-6EED-4722-BE10-5DBF1DF5B2E3}" destId="{D62D75FC-BF58-40BF-8C1E-0C74D8B48309}" srcOrd="0" destOrd="0" presId="urn:microsoft.com/office/officeart/2008/layout/VerticalCurvedList"/>
    <dgm:cxn modelId="{894D1682-160A-433A-B530-1B1993ECF206}" type="presParOf" srcId="{D62D75FC-BF58-40BF-8C1E-0C74D8B48309}" destId="{B3068A3F-4A63-4EC4-892D-DAA20DD7BF4D}" srcOrd="0" destOrd="0" presId="urn:microsoft.com/office/officeart/2008/layout/VerticalCurvedList"/>
    <dgm:cxn modelId="{44A20D3C-170E-4804-87FB-E1ADB1278ECC}" type="presParOf" srcId="{D62D75FC-BF58-40BF-8C1E-0C74D8B48309}" destId="{B26AF4AB-7268-4A40-A922-CC343283003D}" srcOrd="1" destOrd="0" presId="urn:microsoft.com/office/officeart/2008/layout/VerticalCurvedList"/>
    <dgm:cxn modelId="{26A58B65-6843-4C7E-8291-BA5B1076466D}" type="presParOf" srcId="{D62D75FC-BF58-40BF-8C1E-0C74D8B48309}" destId="{594151F6-7C5B-4616-8F3D-26F0BE66EC96}" srcOrd="2" destOrd="0" presId="urn:microsoft.com/office/officeart/2008/layout/VerticalCurvedList"/>
    <dgm:cxn modelId="{6BE5DAA7-5BEB-4855-9730-245452AD6E9F}" type="presParOf" srcId="{D62D75FC-BF58-40BF-8C1E-0C74D8B48309}" destId="{4BEA1D93-E102-4978-814E-600DEE70A4D3}" srcOrd="3" destOrd="0" presId="urn:microsoft.com/office/officeart/2008/layout/VerticalCurvedList"/>
    <dgm:cxn modelId="{8F4BA216-C067-4F82-80FB-2C8C0CEBE32F}" type="presParOf" srcId="{4BC62913-6EED-4722-BE10-5DBF1DF5B2E3}" destId="{F49215EE-7AFA-4541-BD0F-AB648FE2567E}" srcOrd="1" destOrd="0" presId="urn:microsoft.com/office/officeart/2008/layout/VerticalCurvedList"/>
    <dgm:cxn modelId="{1244CD5B-6F20-428B-964B-6C34657F6700}" type="presParOf" srcId="{4BC62913-6EED-4722-BE10-5DBF1DF5B2E3}" destId="{17030965-5526-4057-AD40-D725B7B6AA4C}" srcOrd="2" destOrd="0" presId="urn:microsoft.com/office/officeart/2008/layout/VerticalCurvedList"/>
    <dgm:cxn modelId="{22F251E1-2065-436E-A8A7-A6CA315BB1DC}" type="presParOf" srcId="{17030965-5526-4057-AD40-D725B7B6AA4C}" destId="{BA5B80E2-FA62-4CEC-AED8-00BA3E06F49E}" srcOrd="0" destOrd="0" presId="urn:microsoft.com/office/officeart/2008/layout/VerticalCurvedList"/>
    <dgm:cxn modelId="{07A904A7-599C-4288-BABF-8CC1FF92B1EB}" type="presParOf" srcId="{4BC62913-6EED-4722-BE10-5DBF1DF5B2E3}" destId="{C5B36270-6CB8-44F6-9662-00896C2509E7}" srcOrd="3" destOrd="0" presId="urn:microsoft.com/office/officeart/2008/layout/VerticalCurvedList"/>
    <dgm:cxn modelId="{20444B31-FC39-446C-BC37-6DC7562E9F18}" type="presParOf" srcId="{4BC62913-6EED-4722-BE10-5DBF1DF5B2E3}" destId="{76AD886D-BD02-46E1-B230-AA9D3B341870}" srcOrd="4" destOrd="0" presId="urn:microsoft.com/office/officeart/2008/layout/VerticalCurvedList"/>
    <dgm:cxn modelId="{AA609055-0570-485C-B300-2E3939716EC2}" type="presParOf" srcId="{76AD886D-BD02-46E1-B230-AA9D3B341870}" destId="{F77E6BC0-BB61-4A35-AC02-FF6AC5225E6E}" srcOrd="0" destOrd="0" presId="urn:microsoft.com/office/officeart/2008/layout/VerticalCurvedList"/>
    <dgm:cxn modelId="{07839DA8-7707-4D60-80A8-B5376326AE03}" type="presParOf" srcId="{4BC62913-6EED-4722-BE10-5DBF1DF5B2E3}" destId="{D658CE10-F9B3-4CCF-ADA8-1F34811D70B9}" srcOrd="5" destOrd="0" presId="urn:microsoft.com/office/officeart/2008/layout/VerticalCurvedList"/>
    <dgm:cxn modelId="{4999F2AB-597A-47F5-9520-329256BDD893}" type="presParOf" srcId="{4BC62913-6EED-4722-BE10-5DBF1DF5B2E3}" destId="{10070989-172C-4B4B-84A4-602E7C46496E}" srcOrd="6" destOrd="0" presId="urn:microsoft.com/office/officeart/2008/layout/VerticalCurvedList"/>
    <dgm:cxn modelId="{5FCF5D4A-043D-4360-83FB-A3544803BFBC}" type="presParOf" srcId="{10070989-172C-4B4B-84A4-602E7C46496E}" destId="{325BD363-5324-45A0-B544-0CA3D6B50DB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D1BF70-80D2-4C37-8FE1-16A276F9C924}" type="doc">
      <dgm:prSet loTypeId="urn:microsoft.com/office/officeart/2008/layout/VerticalCurvedList" loCatId="list" qsTypeId="urn:microsoft.com/office/officeart/2005/8/quickstyle/simple2" qsCatId="simple" csTypeId="urn:microsoft.com/office/officeart/2005/8/colors/colorful1#4" csCatId="colorful" phldr="1"/>
      <dgm:spPr/>
      <dgm:t>
        <a:bodyPr/>
        <a:lstStyle/>
        <a:p>
          <a:endParaRPr lang="es-SV"/>
        </a:p>
      </dgm:t>
    </dgm:pt>
    <dgm:pt modelId="{E03922F0-A2EA-4E92-9039-6C2C69141322}">
      <dgm:prSet phldrT="[Texto]" custT="1"/>
      <dgm:spPr/>
      <dgm:t>
        <a:bodyPr/>
        <a:lstStyle/>
        <a:p>
          <a:r>
            <a:rPr lang="es-SV" sz="1800" i="1" dirty="0" smtClean="0">
              <a:latin typeface="+mj-lt"/>
            </a:rPr>
            <a:t>Inclusión de la  educación fiscal en los programas escolares de estudio dentro de la materia de estudios sociales.</a:t>
          </a:r>
          <a:endParaRPr lang="es-SV" sz="1800" i="1" dirty="0">
            <a:latin typeface="+mj-lt"/>
          </a:endParaRPr>
        </a:p>
      </dgm:t>
    </dgm:pt>
    <dgm:pt modelId="{59EC6461-5265-4AC7-BF50-D7F82C1184FE}" type="parTrans" cxnId="{D8C1A843-EA7B-43B8-96DD-78331C16AD25}">
      <dgm:prSet/>
      <dgm:spPr/>
      <dgm:t>
        <a:bodyPr/>
        <a:lstStyle/>
        <a:p>
          <a:endParaRPr lang="es-SV" sz="2800" i="1">
            <a:latin typeface="+mj-lt"/>
          </a:endParaRPr>
        </a:p>
      </dgm:t>
    </dgm:pt>
    <dgm:pt modelId="{DB778E2F-B293-47EC-9DD6-9FF0AF534695}" type="sibTrans" cxnId="{D8C1A843-EA7B-43B8-96DD-78331C16AD25}">
      <dgm:prSet/>
      <dgm:spPr/>
      <dgm:t>
        <a:bodyPr/>
        <a:lstStyle/>
        <a:p>
          <a:endParaRPr lang="es-SV" sz="2800" i="1">
            <a:latin typeface="+mj-lt"/>
          </a:endParaRPr>
        </a:p>
      </dgm:t>
    </dgm:pt>
    <dgm:pt modelId="{70B2A7A7-4430-484A-9887-EA5131EB233E}">
      <dgm:prSet phldrT="[Texto]" custT="1"/>
      <dgm:spPr/>
      <dgm:t>
        <a:bodyPr/>
        <a:lstStyle/>
        <a:p>
          <a:pPr algn="just"/>
          <a:r>
            <a:rPr lang="es-SV" sz="1800" i="1" dirty="0" smtClean="0">
              <a:latin typeface="+mj-lt"/>
            </a:rPr>
            <a:t>Desarrollar las temáticas en las Guías metodológicas para docentes, en donde se incluyen además de los  contenidos, sugerencias metodológicas, horas de trabajo en aula y actividades para el aula</a:t>
          </a:r>
        </a:p>
      </dgm:t>
    </dgm:pt>
    <dgm:pt modelId="{9D865E8C-8686-4528-8BAF-24F757C83E12}" type="parTrans" cxnId="{23FE7ED2-070A-4E8F-A0D6-B634D9F8F9D6}">
      <dgm:prSet/>
      <dgm:spPr/>
      <dgm:t>
        <a:bodyPr/>
        <a:lstStyle/>
        <a:p>
          <a:endParaRPr lang="es-SV" sz="2800" i="1">
            <a:latin typeface="+mj-lt"/>
          </a:endParaRPr>
        </a:p>
      </dgm:t>
    </dgm:pt>
    <dgm:pt modelId="{3B46ADBD-50A4-459A-A070-C31FF3CE6E2F}" type="sibTrans" cxnId="{23FE7ED2-070A-4E8F-A0D6-B634D9F8F9D6}">
      <dgm:prSet/>
      <dgm:spPr/>
      <dgm:t>
        <a:bodyPr/>
        <a:lstStyle/>
        <a:p>
          <a:endParaRPr lang="es-SV" sz="2800" i="1">
            <a:latin typeface="+mj-lt"/>
          </a:endParaRPr>
        </a:p>
      </dgm:t>
    </dgm:pt>
    <dgm:pt modelId="{2C9E9D7E-C1FD-428B-AE9B-0886FB62A0DA}">
      <dgm:prSet custT="1"/>
      <dgm:spPr/>
      <dgm:t>
        <a:bodyPr/>
        <a:lstStyle/>
        <a:p>
          <a:r>
            <a:rPr lang="es-SV" sz="1800" i="1" dirty="0" smtClean="0">
              <a:latin typeface="+mj-lt"/>
            </a:rPr>
            <a:t>Elaboración de los módulos de capacitación docente</a:t>
          </a:r>
          <a:endParaRPr lang="es-SV" sz="1800" i="1" dirty="0">
            <a:latin typeface="+mj-lt"/>
          </a:endParaRPr>
        </a:p>
      </dgm:t>
    </dgm:pt>
    <dgm:pt modelId="{82C9B293-3BBD-4FAE-A199-1F7B7E9DD4D4}" type="parTrans" cxnId="{440EC2E0-FA68-4DC6-BFA6-0989484E011F}">
      <dgm:prSet/>
      <dgm:spPr/>
      <dgm:t>
        <a:bodyPr/>
        <a:lstStyle/>
        <a:p>
          <a:endParaRPr lang="es-SV" sz="2800" i="1">
            <a:latin typeface="+mj-lt"/>
          </a:endParaRPr>
        </a:p>
      </dgm:t>
    </dgm:pt>
    <dgm:pt modelId="{AB2DD9FF-A047-44EE-BE89-E4B60045A01F}" type="sibTrans" cxnId="{440EC2E0-FA68-4DC6-BFA6-0989484E011F}">
      <dgm:prSet/>
      <dgm:spPr/>
      <dgm:t>
        <a:bodyPr/>
        <a:lstStyle/>
        <a:p>
          <a:endParaRPr lang="es-SV" sz="2800" i="1">
            <a:latin typeface="+mj-lt"/>
          </a:endParaRPr>
        </a:p>
      </dgm:t>
    </dgm:pt>
    <dgm:pt modelId="{B70FC3E7-A8E0-4D1F-B282-AA244054B05C}" type="pres">
      <dgm:prSet presAssocID="{A4D1BF70-80D2-4C37-8FE1-16A276F9C924}" presName="Name0" presStyleCnt="0">
        <dgm:presLayoutVars>
          <dgm:chMax val="7"/>
          <dgm:chPref val="7"/>
          <dgm:dir/>
        </dgm:presLayoutVars>
      </dgm:prSet>
      <dgm:spPr/>
      <dgm:t>
        <a:bodyPr/>
        <a:lstStyle/>
        <a:p>
          <a:endParaRPr lang="es-SV"/>
        </a:p>
      </dgm:t>
    </dgm:pt>
    <dgm:pt modelId="{4BC62913-6EED-4722-BE10-5DBF1DF5B2E3}" type="pres">
      <dgm:prSet presAssocID="{A4D1BF70-80D2-4C37-8FE1-16A276F9C924}" presName="Name1" presStyleCnt="0"/>
      <dgm:spPr/>
    </dgm:pt>
    <dgm:pt modelId="{D62D75FC-BF58-40BF-8C1E-0C74D8B48309}" type="pres">
      <dgm:prSet presAssocID="{A4D1BF70-80D2-4C37-8FE1-16A276F9C924}" presName="cycle" presStyleCnt="0"/>
      <dgm:spPr/>
    </dgm:pt>
    <dgm:pt modelId="{B3068A3F-4A63-4EC4-892D-DAA20DD7BF4D}" type="pres">
      <dgm:prSet presAssocID="{A4D1BF70-80D2-4C37-8FE1-16A276F9C924}" presName="srcNode" presStyleLbl="node1" presStyleIdx="0" presStyleCnt="3"/>
      <dgm:spPr/>
    </dgm:pt>
    <dgm:pt modelId="{B26AF4AB-7268-4A40-A922-CC343283003D}" type="pres">
      <dgm:prSet presAssocID="{A4D1BF70-80D2-4C37-8FE1-16A276F9C924}" presName="conn" presStyleLbl="parChTrans1D2" presStyleIdx="0" presStyleCnt="1"/>
      <dgm:spPr/>
      <dgm:t>
        <a:bodyPr/>
        <a:lstStyle/>
        <a:p>
          <a:endParaRPr lang="es-SV"/>
        </a:p>
      </dgm:t>
    </dgm:pt>
    <dgm:pt modelId="{594151F6-7C5B-4616-8F3D-26F0BE66EC96}" type="pres">
      <dgm:prSet presAssocID="{A4D1BF70-80D2-4C37-8FE1-16A276F9C924}" presName="extraNode" presStyleLbl="node1" presStyleIdx="0" presStyleCnt="3"/>
      <dgm:spPr/>
    </dgm:pt>
    <dgm:pt modelId="{4BEA1D93-E102-4978-814E-600DEE70A4D3}" type="pres">
      <dgm:prSet presAssocID="{A4D1BF70-80D2-4C37-8FE1-16A276F9C924}" presName="dstNode" presStyleLbl="node1" presStyleIdx="0" presStyleCnt="3"/>
      <dgm:spPr/>
    </dgm:pt>
    <dgm:pt modelId="{F49215EE-7AFA-4541-BD0F-AB648FE2567E}" type="pres">
      <dgm:prSet presAssocID="{E03922F0-A2EA-4E92-9039-6C2C69141322}" presName="text_1" presStyleLbl="node1" presStyleIdx="0" presStyleCnt="3">
        <dgm:presLayoutVars>
          <dgm:bulletEnabled val="1"/>
        </dgm:presLayoutVars>
      </dgm:prSet>
      <dgm:spPr/>
      <dgm:t>
        <a:bodyPr/>
        <a:lstStyle/>
        <a:p>
          <a:endParaRPr lang="es-SV"/>
        </a:p>
      </dgm:t>
    </dgm:pt>
    <dgm:pt modelId="{17030965-5526-4057-AD40-D725B7B6AA4C}" type="pres">
      <dgm:prSet presAssocID="{E03922F0-A2EA-4E92-9039-6C2C69141322}" presName="accent_1" presStyleCnt="0"/>
      <dgm:spPr/>
    </dgm:pt>
    <dgm:pt modelId="{BA5B80E2-FA62-4CEC-AED8-00BA3E06F49E}" type="pres">
      <dgm:prSet presAssocID="{E03922F0-A2EA-4E92-9039-6C2C69141322}" presName="accentRepeatNode" presStyleLbl="solidFgAcc1" presStyleIdx="0" presStyleCnt="3"/>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s-SV"/>
        </a:p>
      </dgm:t>
    </dgm:pt>
    <dgm:pt modelId="{C5B36270-6CB8-44F6-9662-00896C2509E7}" type="pres">
      <dgm:prSet presAssocID="{70B2A7A7-4430-484A-9887-EA5131EB233E}" presName="text_2" presStyleLbl="node1" presStyleIdx="1" presStyleCnt="3" custScaleY="135556">
        <dgm:presLayoutVars>
          <dgm:bulletEnabled val="1"/>
        </dgm:presLayoutVars>
      </dgm:prSet>
      <dgm:spPr/>
      <dgm:t>
        <a:bodyPr/>
        <a:lstStyle/>
        <a:p>
          <a:endParaRPr lang="es-SV"/>
        </a:p>
      </dgm:t>
    </dgm:pt>
    <dgm:pt modelId="{76AD886D-BD02-46E1-B230-AA9D3B341870}" type="pres">
      <dgm:prSet presAssocID="{70B2A7A7-4430-484A-9887-EA5131EB233E}" presName="accent_2" presStyleCnt="0"/>
      <dgm:spPr/>
    </dgm:pt>
    <dgm:pt modelId="{F77E6BC0-BB61-4A35-AC02-FF6AC5225E6E}" type="pres">
      <dgm:prSet presAssocID="{70B2A7A7-4430-484A-9887-EA5131EB233E}" presName="accentRepeatNode" presStyleLbl="solidFgAcc1" presStyleIdx="1" presStyleCnt="3"/>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s-SV"/>
        </a:p>
      </dgm:t>
    </dgm:pt>
    <dgm:pt modelId="{D658CE10-F9B3-4CCF-ADA8-1F34811D70B9}" type="pres">
      <dgm:prSet presAssocID="{2C9E9D7E-C1FD-428B-AE9B-0886FB62A0DA}" presName="text_3" presStyleLbl="node1" presStyleIdx="2" presStyleCnt="3">
        <dgm:presLayoutVars>
          <dgm:bulletEnabled val="1"/>
        </dgm:presLayoutVars>
      </dgm:prSet>
      <dgm:spPr/>
      <dgm:t>
        <a:bodyPr/>
        <a:lstStyle/>
        <a:p>
          <a:endParaRPr lang="es-SV"/>
        </a:p>
      </dgm:t>
    </dgm:pt>
    <dgm:pt modelId="{10070989-172C-4B4B-84A4-602E7C46496E}" type="pres">
      <dgm:prSet presAssocID="{2C9E9D7E-C1FD-428B-AE9B-0886FB62A0DA}" presName="accent_3" presStyleCnt="0"/>
      <dgm:spPr/>
    </dgm:pt>
    <dgm:pt modelId="{325BD363-5324-45A0-B544-0CA3D6B50DB9}" type="pres">
      <dgm:prSet presAssocID="{2C9E9D7E-C1FD-428B-AE9B-0886FB62A0DA}" presName="accentRepeatNode" presStyleLbl="solidFgAcc1" presStyleIdx="2" presStyleCnt="3"/>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s-SV"/>
        </a:p>
      </dgm:t>
    </dgm:pt>
  </dgm:ptLst>
  <dgm:cxnLst>
    <dgm:cxn modelId="{B9B70B05-CE1B-4BA5-9483-C5B456C8CF35}" type="presOf" srcId="{70B2A7A7-4430-484A-9887-EA5131EB233E}" destId="{C5B36270-6CB8-44F6-9662-00896C2509E7}" srcOrd="0" destOrd="0" presId="urn:microsoft.com/office/officeart/2008/layout/VerticalCurvedList"/>
    <dgm:cxn modelId="{23FE7ED2-070A-4E8F-A0D6-B634D9F8F9D6}" srcId="{A4D1BF70-80D2-4C37-8FE1-16A276F9C924}" destId="{70B2A7A7-4430-484A-9887-EA5131EB233E}" srcOrd="1" destOrd="0" parTransId="{9D865E8C-8686-4528-8BAF-24F757C83E12}" sibTransId="{3B46ADBD-50A4-459A-A070-C31FF3CE6E2F}"/>
    <dgm:cxn modelId="{440EC2E0-FA68-4DC6-BFA6-0989484E011F}" srcId="{A4D1BF70-80D2-4C37-8FE1-16A276F9C924}" destId="{2C9E9D7E-C1FD-428B-AE9B-0886FB62A0DA}" srcOrd="2" destOrd="0" parTransId="{82C9B293-3BBD-4FAE-A199-1F7B7E9DD4D4}" sibTransId="{AB2DD9FF-A047-44EE-BE89-E4B60045A01F}"/>
    <dgm:cxn modelId="{6A732825-E4C9-4A32-817A-5210A0E8DB71}" type="presOf" srcId="{E03922F0-A2EA-4E92-9039-6C2C69141322}" destId="{F49215EE-7AFA-4541-BD0F-AB648FE2567E}" srcOrd="0" destOrd="0" presId="urn:microsoft.com/office/officeart/2008/layout/VerticalCurvedList"/>
    <dgm:cxn modelId="{D8C1A843-EA7B-43B8-96DD-78331C16AD25}" srcId="{A4D1BF70-80D2-4C37-8FE1-16A276F9C924}" destId="{E03922F0-A2EA-4E92-9039-6C2C69141322}" srcOrd="0" destOrd="0" parTransId="{59EC6461-5265-4AC7-BF50-D7F82C1184FE}" sibTransId="{DB778E2F-B293-47EC-9DD6-9FF0AF534695}"/>
    <dgm:cxn modelId="{AB65A6F3-EC69-4828-B83C-527C215B0E84}" type="presOf" srcId="{2C9E9D7E-C1FD-428B-AE9B-0886FB62A0DA}" destId="{D658CE10-F9B3-4CCF-ADA8-1F34811D70B9}" srcOrd="0" destOrd="0" presId="urn:microsoft.com/office/officeart/2008/layout/VerticalCurvedList"/>
    <dgm:cxn modelId="{9905DEAE-B15F-45DC-9EED-D3834572DB50}" type="presOf" srcId="{A4D1BF70-80D2-4C37-8FE1-16A276F9C924}" destId="{B70FC3E7-A8E0-4D1F-B282-AA244054B05C}" srcOrd="0" destOrd="0" presId="urn:microsoft.com/office/officeart/2008/layout/VerticalCurvedList"/>
    <dgm:cxn modelId="{88D1E282-DC3D-4CC4-81B3-573EA1A90176}" type="presOf" srcId="{DB778E2F-B293-47EC-9DD6-9FF0AF534695}" destId="{B26AF4AB-7268-4A40-A922-CC343283003D}" srcOrd="0" destOrd="0" presId="urn:microsoft.com/office/officeart/2008/layout/VerticalCurvedList"/>
    <dgm:cxn modelId="{B6E11686-52EB-48BA-8682-EA65D670A719}" type="presParOf" srcId="{B70FC3E7-A8E0-4D1F-B282-AA244054B05C}" destId="{4BC62913-6EED-4722-BE10-5DBF1DF5B2E3}" srcOrd="0" destOrd="0" presId="urn:microsoft.com/office/officeart/2008/layout/VerticalCurvedList"/>
    <dgm:cxn modelId="{B87A6699-3092-426C-BCE5-F4D884A99E35}" type="presParOf" srcId="{4BC62913-6EED-4722-BE10-5DBF1DF5B2E3}" destId="{D62D75FC-BF58-40BF-8C1E-0C74D8B48309}" srcOrd="0" destOrd="0" presId="urn:microsoft.com/office/officeart/2008/layout/VerticalCurvedList"/>
    <dgm:cxn modelId="{9B4AD160-7F2E-403A-8755-12B7C02F60D3}" type="presParOf" srcId="{D62D75FC-BF58-40BF-8C1E-0C74D8B48309}" destId="{B3068A3F-4A63-4EC4-892D-DAA20DD7BF4D}" srcOrd="0" destOrd="0" presId="urn:microsoft.com/office/officeart/2008/layout/VerticalCurvedList"/>
    <dgm:cxn modelId="{1C63A0C3-AB29-421A-AE12-3762EF80945F}" type="presParOf" srcId="{D62D75FC-BF58-40BF-8C1E-0C74D8B48309}" destId="{B26AF4AB-7268-4A40-A922-CC343283003D}" srcOrd="1" destOrd="0" presId="urn:microsoft.com/office/officeart/2008/layout/VerticalCurvedList"/>
    <dgm:cxn modelId="{5D897189-BFA5-4821-B692-33BBA63843F4}" type="presParOf" srcId="{D62D75FC-BF58-40BF-8C1E-0C74D8B48309}" destId="{594151F6-7C5B-4616-8F3D-26F0BE66EC96}" srcOrd="2" destOrd="0" presId="urn:microsoft.com/office/officeart/2008/layout/VerticalCurvedList"/>
    <dgm:cxn modelId="{498FCA8A-3C91-430E-AFEA-1913007CAD97}" type="presParOf" srcId="{D62D75FC-BF58-40BF-8C1E-0C74D8B48309}" destId="{4BEA1D93-E102-4978-814E-600DEE70A4D3}" srcOrd="3" destOrd="0" presId="urn:microsoft.com/office/officeart/2008/layout/VerticalCurvedList"/>
    <dgm:cxn modelId="{81B8D22C-E438-4763-9938-418832CAA519}" type="presParOf" srcId="{4BC62913-6EED-4722-BE10-5DBF1DF5B2E3}" destId="{F49215EE-7AFA-4541-BD0F-AB648FE2567E}" srcOrd="1" destOrd="0" presId="urn:microsoft.com/office/officeart/2008/layout/VerticalCurvedList"/>
    <dgm:cxn modelId="{00FE78C3-1592-45F8-AF67-3A9F2FF9361D}" type="presParOf" srcId="{4BC62913-6EED-4722-BE10-5DBF1DF5B2E3}" destId="{17030965-5526-4057-AD40-D725B7B6AA4C}" srcOrd="2" destOrd="0" presId="urn:microsoft.com/office/officeart/2008/layout/VerticalCurvedList"/>
    <dgm:cxn modelId="{B944BD59-4890-4CCC-9BC4-41CD433EB647}" type="presParOf" srcId="{17030965-5526-4057-AD40-D725B7B6AA4C}" destId="{BA5B80E2-FA62-4CEC-AED8-00BA3E06F49E}" srcOrd="0" destOrd="0" presId="urn:microsoft.com/office/officeart/2008/layout/VerticalCurvedList"/>
    <dgm:cxn modelId="{4EBE87B2-FC6A-44A2-8645-2C848A72AC9D}" type="presParOf" srcId="{4BC62913-6EED-4722-BE10-5DBF1DF5B2E3}" destId="{C5B36270-6CB8-44F6-9662-00896C2509E7}" srcOrd="3" destOrd="0" presId="urn:microsoft.com/office/officeart/2008/layout/VerticalCurvedList"/>
    <dgm:cxn modelId="{4B04A63E-8A14-47CE-AD41-38CF2E98D672}" type="presParOf" srcId="{4BC62913-6EED-4722-BE10-5DBF1DF5B2E3}" destId="{76AD886D-BD02-46E1-B230-AA9D3B341870}" srcOrd="4" destOrd="0" presId="urn:microsoft.com/office/officeart/2008/layout/VerticalCurvedList"/>
    <dgm:cxn modelId="{0F223981-38B6-4BC5-B281-98113B7D2BE2}" type="presParOf" srcId="{76AD886D-BD02-46E1-B230-AA9D3B341870}" destId="{F77E6BC0-BB61-4A35-AC02-FF6AC5225E6E}" srcOrd="0" destOrd="0" presId="urn:microsoft.com/office/officeart/2008/layout/VerticalCurvedList"/>
    <dgm:cxn modelId="{F187B612-7BEF-47D7-B011-47691CB6AB8E}" type="presParOf" srcId="{4BC62913-6EED-4722-BE10-5DBF1DF5B2E3}" destId="{D658CE10-F9B3-4CCF-ADA8-1F34811D70B9}" srcOrd="5" destOrd="0" presId="urn:microsoft.com/office/officeart/2008/layout/VerticalCurvedList"/>
    <dgm:cxn modelId="{5E4329B3-02C0-453D-8DD6-A469F7F3570C}" type="presParOf" srcId="{4BC62913-6EED-4722-BE10-5DBF1DF5B2E3}" destId="{10070989-172C-4B4B-84A4-602E7C46496E}" srcOrd="6" destOrd="0" presId="urn:microsoft.com/office/officeart/2008/layout/VerticalCurvedList"/>
    <dgm:cxn modelId="{A4403B5D-BBAA-4BD2-8003-DB35F6D314C3}" type="presParOf" srcId="{10070989-172C-4B4B-84A4-602E7C46496E}" destId="{325BD363-5324-45A0-B544-0CA3D6B50DB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F4ADDA-90C3-4909-9CEF-3DD103C80E28}" type="doc">
      <dgm:prSet loTypeId="urn:microsoft.com/office/officeart/2008/layout/PictureStrips" loCatId="picture" qsTypeId="urn:microsoft.com/office/officeart/2005/8/quickstyle/simple2" qsCatId="simple" csTypeId="urn:microsoft.com/office/officeart/2005/8/colors/colorful1#10" csCatId="colorful" phldr="1"/>
      <dgm:spPr/>
      <dgm:t>
        <a:bodyPr/>
        <a:lstStyle/>
        <a:p>
          <a:endParaRPr lang="es-SV"/>
        </a:p>
      </dgm:t>
    </dgm:pt>
    <dgm:pt modelId="{F75E54A3-9C37-402B-9D47-56145477F039}">
      <dgm:prSet phldrT="[Texto]" custT="1"/>
      <dgm:spPr/>
      <dgm:t>
        <a:bodyPr/>
        <a:lstStyle/>
        <a:p>
          <a:r>
            <a:rPr lang="es-SV" sz="2000" i="1" dirty="0" smtClean="0">
              <a:solidFill>
                <a:schemeClr val="tx1"/>
              </a:solidFill>
              <a:latin typeface="+mj-lt"/>
            </a:rPr>
            <a:t>Diplomado de Educación Fiscal para Docentes de Educación Media Técnica en las especialidades de Contabilidad y Asistencia Administrativa </a:t>
          </a:r>
          <a:r>
            <a:rPr lang="es-SV" sz="2000" i="1" dirty="0" smtClean="0">
              <a:solidFill>
                <a:schemeClr val="tx1"/>
              </a:solidFill>
            </a:rPr>
            <a:t>a partir de diagnóstico de necesidades de capacitación, realizado con docentes del área comercial  (2009)</a:t>
          </a:r>
          <a:endParaRPr lang="es-SV" sz="2000" i="1" dirty="0">
            <a:solidFill>
              <a:schemeClr val="tx1"/>
            </a:solidFill>
            <a:latin typeface="+mj-lt"/>
          </a:endParaRPr>
        </a:p>
      </dgm:t>
    </dgm:pt>
    <dgm:pt modelId="{02C3CF4B-15E9-4234-953B-E33AA8F38082}" type="parTrans" cxnId="{3B50B293-1B08-4A04-8B5D-CD284413C595}">
      <dgm:prSet/>
      <dgm:spPr/>
      <dgm:t>
        <a:bodyPr/>
        <a:lstStyle/>
        <a:p>
          <a:endParaRPr lang="es-SV" sz="2000" i="1">
            <a:latin typeface="+mj-lt"/>
          </a:endParaRPr>
        </a:p>
      </dgm:t>
    </dgm:pt>
    <dgm:pt modelId="{E5FF3790-EF9B-40CC-A7E5-C01FCC3AD32B}" type="sibTrans" cxnId="{3B50B293-1B08-4A04-8B5D-CD284413C595}">
      <dgm:prSet custT="1"/>
      <dgm:spPr/>
      <dgm:t>
        <a:bodyPr/>
        <a:lstStyle/>
        <a:p>
          <a:endParaRPr lang="es-SV" sz="2000" i="1">
            <a:latin typeface="+mj-lt"/>
          </a:endParaRPr>
        </a:p>
      </dgm:t>
    </dgm:pt>
    <dgm:pt modelId="{55C61104-50D4-4A3D-91BB-78C8200B6409}">
      <dgm:prSet phldrT="[Texto]" custT="1"/>
      <dgm:spPr/>
      <dgm:t>
        <a:bodyPr/>
        <a:lstStyle/>
        <a:p>
          <a:r>
            <a:rPr lang="es-SV" sz="2000" i="1" dirty="0" smtClean="0">
              <a:latin typeface="+mj-lt"/>
            </a:rPr>
            <a:t>Visitas guiadas de estudiantes a las instalaciones del Ministerio de Hacienda para adquirir conocimiento y conciencia sobre temas propios de la Educación Fiscal, utilizando para ello los espacios lúdicos de “Exprésate” y “Recre Hacienda”. </a:t>
          </a:r>
          <a:endParaRPr lang="es-ES" sz="2000" i="1" dirty="0" smtClean="0">
            <a:latin typeface="+mj-lt"/>
          </a:endParaRPr>
        </a:p>
      </dgm:t>
    </dgm:pt>
    <dgm:pt modelId="{6AAEB169-AC4C-42AC-BFE7-B88A5A60BFBA}" type="parTrans" cxnId="{39962FA1-62A5-4431-891D-67990C662458}">
      <dgm:prSet/>
      <dgm:spPr/>
      <dgm:t>
        <a:bodyPr/>
        <a:lstStyle/>
        <a:p>
          <a:endParaRPr lang="es-SV" sz="2000" i="1">
            <a:latin typeface="+mj-lt"/>
          </a:endParaRPr>
        </a:p>
      </dgm:t>
    </dgm:pt>
    <dgm:pt modelId="{7CF524FA-DE78-4860-98B6-DE8A4ECFF0D3}" type="sibTrans" cxnId="{39962FA1-62A5-4431-891D-67990C662458}">
      <dgm:prSet/>
      <dgm:spPr/>
      <dgm:t>
        <a:bodyPr/>
        <a:lstStyle/>
        <a:p>
          <a:endParaRPr lang="es-SV" sz="2000" i="1">
            <a:latin typeface="+mj-lt"/>
          </a:endParaRPr>
        </a:p>
      </dgm:t>
    </dgm:pt>
    <dgm:pt modelId="{8D3CB589-86B1-4178-BDEB-DA9EB31D5846}" type="pres">
      <dgm:prSet presAssocID="{07F4ADDA-90C3-4909-9CEF-3DD103C80E28}" presName="Name0" presStyleCnt="0">
        <dgm:presLayoutVars>
          <dgm:dir/>
          <dgm:resizeHandles val="exact"/>
        </dgm:presLayoutVars>
      </dgm:prSet>
      <dgm:spPr/>
      <dgm:t>
        <a:bodyPr/>
        <a:lstStyle/>
        <a:p>
          <a:endParaRPr lang="es-SV"/>
        </a:p>
      </dgm:t>
    </dgm:pt>
    <dgm:pt modelId="{2D21E4D5-9427-424A-B18D-D76607A2E3F0}" type="pres">
      <dgm:prSet presAssocID="{F75E54A3-9C37-402B-9D47-56145477F039}" presName="composite" presStyleCnt="0"/>
      <dgm:spPr/>
    </dgm:pt>
    <dgm:pt modelId="{DE556015-947F-4BEE-8846-864849BD1951}" type="pres">
      <dgm:prSet presAssocID="{F75E54A3-9C37-402B-9D47-56145477F039}" presName="rect1" presStyleLbl="trAlignAcc1" presStyleIdx="0" presStyleCnt="2" custScaleX="151256" custLinFactNeighborX="8514">
        <dgm:presLayoutVars>
          <dgm:bulletEnabled val="1"/>
        </dgm:presLayoutVars>
      </dgm:prSet>
      <dgm:spPr/>
      <dgm:t>
        <a:bodyPr/>
        <a:lstStyle/>
        <a:p>
          <a:endParaRPr lang="es-SV"/>
        </a:p>
      </dgm:t>
    </dgm:pt>
    <dgm:pt modelId="{5AABA1B0-A151-4235-AD20-919744B0FE47}" type="pres">
      <dgm:prSet presAssocID="{F75E54A3-9C37-402B-9D47-56145477F039}" presName="rect2" presStyleLbl="fgImgPlace1" presStyleIdx="0" presStyleCnt="2" custScaleX="154543" custLinFactX="-96" custLinFactNeighborX="-100000" custLinFactNeighborY="-1461"/>
      <dgm:spPr>
        <a:blipFill rotWithShape="0">
          <a:blip xmlns:r="http://schemas.openxmlformats.org/officeDocument/2006/relationships" r:embed="rId1"/>
          <a:stretch>
            <a:fillRect/>
          </a:stretch>
        </a:blipFill>
      </dgm:spPr>
      <dgm:t>
        <a:bodyPr/>
        <a:lstStyle/>
        <a:p>
          <a:endParaRPr lang="es-SV"/>
        </a:p>
      </dgm:t>
    </dgm:pt>
    <dgm:pt modelId="{93D4097B-478A-42A4-BB95-2E37C31915BD}" type="pres">
      <dgm:prSet presAssocID="{E5FF3790-EF9B-40CC-A7E5-C01FCC3AD32B}" presName="sibTrans" presStyleCnt="0"/>
      <dgm:spPr/>
    </dgm:pt>
    <dgm:pt modelId="{7F797EA4-F288-4BE6-9BCD-90405F10CA06}" type="pres">
      <dgm:prSet presAssocID="{55C61104-50D4-4A3D-91BB-78C8200B6409}" presName="composite" presStyleCnt="0"/>
      <dgm:spPr/>
    </dgm:pt>
    <dgm:pt modelId="{7A73FF15-3CF2-4184-94EB-2574EDA315A2}" type="pres">
      <dgm:prSet presAssocID="{55C61104-50D4-4A3D-91BB-78C8200B6409}" presName="rect1" presStyleLbl="trAlignAcc1" presStyleIdx="1" presStyleCnt="2" custScaleX="148347" custLinFactNeighborX="10042">
        <dgm:presLayoutVars>
          <dgm:bulletEnabled val="1"/>
        </dgm:presLayoutVars>
      </dgm:prSet>
      <dgm:spPr/>
      <dgm:t>
        <a:bodyPr/>
        <a:lstStyle/>
        <a:p>
          <a:endParaRPr lang="es-SV"/>
        </a:p>
      </dgm:t>
    </dgm:pt>
    <dgm:pt modelId="{C239608E-A915-4FC1-A28E-E3C765000B8A}" type="pres">
      <dgm:prSet presAssocID="{55C61104-50D4-4A3D-91BB-78C8200B6409}" presName="rect2" presStyleLbl="fgImgPlace1" presStyleIdx="1" presStyleCnt="2" custScaleX="159082" custLinFactX="-96" custLinFactNeighborX="-100000" custLinFactNeighborY="-7722"/>
      <dgm:spPr>
        <a:blipFill rotWithShape="0">
          <a:blip xmlns:r="http://schemas.openxmlformats.org/officeDocument/2006/relationships" r:embed="rId2"/>
          <a:stretch>
            <a:fillRect/>
          </a:stretch>
        </a:blipFill>
      </dgm:spPr>
      <dgm:t>
        <a:bodyPr/>
        <a:lstStyle/>
        <a:p>
          <a:endParaRPr lang="es-SV"/>
        </a:p>
      </dgm:t>
    </dgm:pt>
  </dgm:ptLst>
  <dgm:cxnLst>
    <dgm:cxn modelId="{3B50B293-1B08-4A04-8B5D-CD284413C595}" srcId="{07F4ADDA-90C3-4909-9CEF-3DD103C80E28}" destId="{F75E54A3-9C37-402B-9D47-56145477F039}" srcOrd="0" destOrd="0" parTransId="{02C3CF4B-15E9-4234-953B-E33AA8F38082}" sibTransId="{E5FF3790-EF9B-40CC-A7E5-C01FCC3AD32B}"/>
    <dgm:cxn modelId="{DD90B2ED-3D74-4E80-B5D5-637B326FAA9C}" type="presOf" srcId="{55C61104-50D4-4A3D-91BB-78C8200B6409}" destId="{7A73FF15-3CF2-4184-94EB-2574EDA315A2}" srcOrd="0" destOrd="0" presId="urn:microsoft.com/office/officeart/2008/layout/PictureStrips"/>
    <dgm:cxn modelId="{39962FA1-62A5-4431-891D-67990C662458}" srcId="{07F4ADDA-90C3-4909-9CEF-3DD103C80E28}" destId="{55C61104-50D4-4A3D-91BB-78C8200B6409}" srcOrd="1" destOrd="0" parTransId="{6AAEB169-AC4C-42AC-BFE7-B88A5A60BFBA}" sibTransId="{7CF524FA-DE78-4860-98B6-DE8A4ECFF0D3}"/>
    <dgm:cxn modelId="{86700114-D018-4A59-817E-4DF55278FAB6}" type="presOf" srcId="{07F4ADDA-90C3-4909-9CEF-3DD103C80E28}" destId="{8D3CB589-86B1-4178-BDEB-DA9EB31D5846}" srcOrd="0" destOrd="0" presId="urn:microsoft.com/office/officeart/2008/layout/PictureStrips"/>
    <dgm:cxn modelId="{07A7E943-AFA6-4D56-A20F-179EC8BA7BDE}" type="presOf" srcId="{F75E54A3-9C37-402B-9D47-56145477F039}" destId="{DE556015-947F-4BEE-8846-864849BD1951}" srcOrd="0" destOrd="0" presId="urn:microsoft.com/office/officeart/2008/layout/PictureStrips"/>
    <dgm:cxn modelId="{9555EC28-F906-4ABA-8B79-56966796BB8C}" type="presParOf" srcId="{8D3CB589-86B1-4178-BDEB-DA9EB31D5846}" destId="{2D21E4D5-9427-424A-B18D-D76607A2E3F0}" srcOrd="0" destOrd="0" presId="urn:microsoft.com/office/officeart/2008/layout/PictureStrips"/>
    <dgm:cxn modelId="{7484BDC8-AB32-4B8F-88FA-37A07FFB3A57}" type="presParOf" srcId="{2D21E4D5-9427-424A-B18D-D76607A2E3F0}" destId="{DE556015-947F-4BEE-8846-864849BD1951}" srcOrd="0" destOrd="0" presId="urn:microsoft.com/office/officeart/2008/layout/PictureStrips"/>
    <dgm:cxn modelId="{A0E9E785-B9EE-41EA-80F0-BA9400C7E8C5}" type="presParOf" srcId="{2D21E4D5-9427-424A-B18D-D76607A2E3F0}" destId="{5AABA1B0-A151-4235-AD20-919744B0FE47}" srcOrd="1" destOrd="0" presId="urn:microsoft.com/office/officeart/2008/layout/PictureStrips"/>
    <dgm:cxn modelId="{47532CF8-8517-4B76-986B-518FF82742C9}" type="presParOf" srcId="{8D3CB589-86B1-4178-BDEB-DA9EB31D5846}" destId="{93D4097B-478A-42A4-BB95-2E37C31915BD}" srcOrd="1" destOrd="0" presId="urn:microsoft.com/office/officeart/2008/layout/PictureStrips"/>
    <dgm:cxn modelId="{6F2F1E2B-79F7-40D6-BF5B-F6D1B88E3CCE}" type="presParOf" srcId="{8D3CB589-86B1-4178-BDEB-DA9EB31D5846}" destId="{7F797EA4-F288-4BE6-9BCD-90405F10CA06}" srcOrd="2" destOrd="0" presId="urn:microsoft.com/office/officeart/2008/layout/PictureStrips"/>
    <dgm:cxn modelId="{C629A560-3738-4DAC-B510-8221F9FB59DC}" type="presParOf" srcId="{7F797EA4-F288-4BE6-9BCD-90405F10CA06}" destId="{7A73FF15-3CF2-4184-94EB-2574EDA315A2}" srcOrd="0" destOrd="0" presId="urn:microsoft.com/office/officeart/2008/layout/PictureStrips"/>
    <dgm:cxn modelId="{6D016BAB-57D6-44C6-9043-7667BC4E1BD5}" type="presParOf" srcId="{7F797EA4-F288-4BE6-9BCD-90405F10CA06}" destId="{C239608E-A915-4FC1-A28E-E3C765000B8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F4ADDA-90C3-4909-9CEF-3DD103C80E28}" type="doc">
      <dgm:prSet loTypeId="urn:microsoft.com/office/officeart/2008/layout/PictureStrips" loCatId="picture" qsTypeId="urn:microsoft.com/office/officeart/2005/8/quickstyle/simple2" qsCatId="simple" csTypeId="urn:microsoft.com/office/officeart/2005/8/colors/colorful1#11" csCatId="colorful" phldr="1"/>
      <dgm:spPr/>
      <dgm:t>
        <a:bodyPr/>
        <a:lstStyle/>
        <a:p>
          <a:endParaRPr lang="es-SV"/>
        </a:p>
      </dgm:t>
    </dgm:pt>
    <dgm:pt modelId="{F75E54A3-9C37-402B-9D47-56145477F039}">
      <dgm:prSet phldrT="[Texto]" custT="1"/>
      <dgm:spPr/>
      <dgm:t>
        <a:bodyPr/>
        <a:lstStyle/>
        <a:p>
          <a:pPr algn="just"/>
          <a:r>
            <a:rPr lang="es-ES" sz="2400" i="1" dirty="0" smtClean="0">
              <a:latin typeface="+mj-lt"/>
            </a:rPr>
            <a:t>Diplomado en Educación Fiscal para estudiantes, con la participación de docentes tutores y  estudiantes del área comercial.</a:t>
          </a:r>
          <a:endParaRPr lang="es-SV" sz="2400" i="1" dirty="0">
            <a:latin typeface="+mj-lt"/>
          </a:endParaRPr>
        </a:p>
      </dgm:t>
    </dgm:pt>
    <dgm:pt modelId="{02C3CF4B-15E9-4234-953B-E33AA8F38082}" type="parTrans" cxnId="{3B50B293-1B08-4A04-8B5D-CD284413C595}">
      <dgm:prSet/>
      <dgm:spPr/>
      <dgm:t>
        <a:bodyPr/>
        <a:lstStyle/>
        <a:p>
          <a:endParaRPr lang="es-SV" sz="2400" i="1">
            <a:latin typeface="+mj-lt"/>
          </a:endParaRPr>
        </a:p>
      </dgm:t>
    </dgm:pt>
    <dgm:pt modelId="{E5FF3790-EF9B-40CC-A7E5-C01FCC3AD32B}" type="sibTrans" cxnId="{3B50B293-1B08-4A04-8B5D-CD284413C595}">
      <dgm:prSet custT="1"/>
      <dgm:spPr/>
      <dgm:t>
        <a:bodyPr/>
        <a:lstStyle/>
        <a:p>
          <a:endParaRPr lang="es-SV" sz="2400" i="1">
            <a:latin typeface="+mj-lt"/>
          </a:endParaRPr>
        </a:p>
      </dgm:t>
    </dgm:pt>
    <dgm:pt modelId="{2477824F-F369-4C54-A2EC-05A186735161}">
      <dgm:prSet phldrT="[Texto]" custT="1"/>
      <dgm:spPr/>
      <dgm:t>
        <a:bodyPr/>
        <a:lstStyle/>
        <a:p>
          <a:pPr algn="just"/>
          <a:r>
            <a:rPr lang="es-SV" sz="2400" i="1" dirty="0" smtClean="0">
              <a:latin typeface="+mj-lt"/>
            </a:rPr>
            <a:t>Diplomado de Educación Fiscal para Docentes de Educación Media Técnica de otras especialidades y de Educación Superior</a:t>
          </a:r>
          <a:endParaRPr lang="es-SV" sz="2400" i="1" dirty="0">
            <a:latin typeface="+mj-lt"/>
          </a:endParaRPr>
        </a:p>
      </dgm:t>
    </dgm:pt>
    <dgm:pt modelId="{D772D272-EF63-4BDA-8D58-DCA89AC194D6}" type="parTrans" cxnId="{7F624487-DAAF-46A0-84B4-4C5A3B11DFA6}">
      <dgm:prSet/>
      <dgm:spPr/>
      <dgm:t>
        <a:bodyPr/>
        <a:lstStyle/>
        <a:p>
          <a:endParaRPr lang="es-SV" sz="2400" i="1">
            <a:latin typeface="+mj-lt"/>
          </a:endParaRPr>
        </a:p>
      </dgm:t>
    </dgm:pt>
    <dgm:pt modelId="{967450D6-974D-4893-AB46-2758B699F803}" type="sibTrans" cxnId="{7F624487-DAAF-46A0-84B4-4C5A3B11DFA6}">
      <dgm:prSet custT="1"/>
      <dgm:spPr/>
      <dgm:t>
        <a:bodyPr/>
        <a:lstStyle/>
        <a:p>
          <a:endParaRPr lang="es-SV" sz="2400" i="1">
            <a:latin typeface="+mj-lt"/>
          </a:endParaRPr>
        </a:p>
      </dgm:t>
    </dgm:pt>
    <dgm:pt modelId="{8D3CB589-86B1-4178-BDEB-DA9EB31D5846}" type="pres">
      <dgm:prSet presAssocID="{07F4ADDA-90C3-4909-9CEF-3DD103C80E28}" presName="Name0" presStyleCnt="0">
        <dgm:presLayoutVars>
          <dgm:dir/>
          <dgm:resizeHandles val="exact"/>
        </dgm:presLayoutVars>
      </dgm:prSet>
      <dgm:spPr/>
      <dgm:t>
        <a:bodyPr/>
        <a:lstStyle/>
        <a:p>
          <a:endParaRPr lang="es-SV"/>
        </a:p>
      </dgm:t>
    </dgm:pt>
    <dgm:pt modelId="{2D21E4D5-9427-424A-B18D-D76607A2E3F0}" type="pres">
      <dgm:prSet presAssocID="{F75E54A3-9C37-402B-9D47-56145477F039}" presName="composite" presStyleCnt="0"/>
      <dgm:spPr/>
    </dgm:pt>
    <dgm:pt modelId="{DE556015-947F-4BEE-8846-864849BD1951}" type="pres">
      <dgm:prSet presAssocID="{F75E54A3-9C37-402B-9D47-56145477F039}" presName="rect1" presStyleLbl="trAlignAcc1" presStyleIdx="0" presStyleCnt="2" custScaleX="135022" custLinFactNeighborX="14309">
        <dgm:presLayoutVars>
          <dgm:bulletEnabled val="1"/>
        </dgm:presLayoutVars>
      </dgm:prSet>
      <dgm:spPr/>
      <dgm:t>
        <a:bodyPr/>
        <a:lstStyle/>
        <a:p>
          <a:endParaRPr lang="es-SV"/>
        </a:p>
      </dgm:t>
    </dgm:pt>
    <dgm:pt modelId="{5AABA1B0-A151-4235-AD20-919744B0FE47}" type="pres">
      <dgm:prSet presAssocID="{F75E54A3-9C37-402B-9D47-56145477F039}" presName="rect2" presStyleLbl="fgImgPlace1" presStyleIdx="0" presStyleCnt="2" custScaleX="174530" custLinFactNeighborX="-92111" custLinFactNeighborY="2345"/>
      <dgm:spPr>
        <a:blipFill rotWithShape="0">
          <a:blip xmlns:r="http://schemas.openxmlformats.org/officeDocument/2006/relationships" r:embed="rId1"/>
          <a:stretch>
            <a:fillRect/>
          </a:stretch>
        </a:blipFill>
      </dgm:spPr>
      <dgm:t>
        <a:bodyPr/>
        <a:lstStyle/>
        <a:p>
          <a:endParaRPr lang="es-SV"/>
        </a:p>
      </dgm:t>
    </dgm:pt>
    <dgm:pt modelId="{93D4097B-478A-42A4-BB95-2E37C31915BD}" type="pres">
      <dgm:prSet presAssocID="{E5FF3790-EF9B-40CC-A7E5-C01FCC3AD32B}" presName="sibTrans" presStyleCnt="0"/>
      <dgm:spPr/>
    </dgm:pt>
    <dgm:pt modelId="{79D5F139-1442-4BD5-A7A3-301E4BE7E711}" type="pres">
      <dgm:prSet presAssocID="{2477824F-F369-4C54-A2EC-05A186735161}" presName="composite" presStyleCnt="0"/>
      <dgm:spPr/>
    </dgm:pt>
    <dgm:pt modelId="{CC98FF7D-721F-4292-923C-A2ABD8E06893}" type="pres">
      <dgm:prSet presAssocID="{2477824F-F369-4C54-A2EC-05A186735161}" presName="rect1" presStyleLbl="trAlignAcc1" presStyleIdx="1" presStyleCnt="2" custScaleX="135022" custLinFactNeighborX="12810">
        <dgm:presLayoutVars>
          <dgm:bulletEnabled val="1"/>
        </dgm:presLayoutVars>
      </dgm:prSet>
      <dgm:spPr/>
      <dgm:t>
        <a:bodyPr/>
        <a:lstStyle/>
        <a:p>
          <a:endParaRPr lang="es-SV"/>
        </a:p>
      </dgm:t>
    </dgm:pt>
    <dgm:pt modelId="{63A797C6-688E-4983-AA18-7FDCEF00E2AD}" type="pres">
      <dgm:prSet presAssocID="{2477824F-F369-4C54-A2EC-05A186735161}" presName="rect2" presStyleLbl="fgImgPlace1" presStyleIdx="1" presStyleCnt="2" custScaleX="166125" custLinFactNeighborX="-93365" custLinFactNeighborY="-3162"/>
      <dgm:spPr>
        <a:blipFill rotWithShape="0">
          <a:blip xmlns:r="http://schemas.openxmlformats.org/officeDocument/2006/relationships" r:embed="rId2"/>
          <a:stretch>
            <a:fillRect/>
          </a:stretch>
        </a:blipFill>
      </dgm:spPr>
      <dgm:t>
        <a:bodyPr/>
        <a:lstStyle/>
        <a:p>
          <a:endParaRPr lang="es-SV"/>
        </a:p>
      </dgm:t>
    </dgm:pt>
  </dgm:ptLst>
  <dgm:cxnLst>
    <dgm:cxn modelId="{7F624487-DAAF-46A0-84B4-4C5A3B11DFA6}" srcId="{07F4ADDA-90C3-4909-9CEF-3DD103C80E28}" destId="{2477824F-F369-4C54-A2EC-05A186735161}" srcOrd="1" destOrd="0" parTransId="{D772D272-EF63-4BDA-8D58-DCA89AC194D6}" sibTransId="{967450D6-974D-4893-AB46-2758B699F803}"/>
    <dgm:cxn modelId="{3B50B293-1B08-4A04-8B5D-CD284413C595}" srcId="{07F4ADDA-90C3-4909-9CEF-3DD103C80E28}" destId="{F75E54A3-9C37-402B-9D47-56145477F039}" srcOrd="0" destOrd="0" parTransId="{02C3CF4B-15E9-4234-953B-E33AA8F38082}" sibTransId="{E5FF3790-EF9B-40CC-A7E5-C01FCC3AD32B}"/>
    <dgm:cxn modelId="{5DF1C5ED-CB52-482A-A80E-AF2065D139EF}" type="presOf" srcId="{2477824F-F369-4C54-A2EC-05A186735161}" destId="{CC98FF7D-721F-4292-923C-A2ABD8E06893}" srcOrd="0" destOrd="0" presId="urn:microsoft.com/office/officeart/2008/layout/PictureStrips"/>
    <dgm:cxn modelId="{5A5E5E9A-BD22-4AD9-AD6E-A7757E65823C}" type="presOf" srcId="{07F4ADDA-90C3-4909-9CEF-3DD103C80E28}" destId="{8D3CB589-86B1-4178-BDEB-DA9EB31D5846}" srcOrd="0" destOrd="0" presId="urn:microsoft.com/office/officeart/2008/layout/PictureStrips"/>
    <dgm:cxn modelId="{489524F8-C879-454D-B030-B006AF247677}" type="presOf" srcId="{F75E54A3-9C37-402B-9D47-56145477F039}" destId="{DE556015-947F-4BEE-8846-864849BD1951}" srcOrd="0" destOrd="0" presId="urn:microsoft.com/office/officeart/2008/layout/PictureStrips"/>
    <dgm:cxn modelId="{A6DB76CD-F6B4-4E03-920A-AE2A3540824C}" type="presParOf" srcId="{8D3CB589-86B1-4178-BDEB-DA9EB31D5846}" destId="{2D21E4D5-9427-424A-B18D-D76607A2E3F0}" srcOrd="0" destOrd="0" presId="urn:microsoft.com/office/officeart/2008/layout/PictureStrips"/>
    <dgm:cxn modelId="{604224AE-0FD7-4237-ADAD-1B4477522A79}" type="presParOf" srcId="{2D21E4D5-9427-424A-B18D-D76607A2E3F0}" destId="{DE556015-947F-4BEE-8846-864849BD1951}" srcOrd="0" destOrd="0" presId="urn:microsoft.com/office/officeart/2008/layout/PictureStrips"/>
    <dgm:cxn modelId="{C72B6582-B691-4CEF-9B8A-14C395ED36F2}" type="presParOf" srcId="{2D21E4D5-9427-424A-B18D-D76607A2E3F0}" destId="{5AABA1B0-A151-4235-AD20-919744B0FE47}" srcOrd="1" destOrd="0" presId="urn:microsoft.com/office/officeart/2008/layout/PictureStrips"/>
    <dgm:cxn modelId="{A0ED1768-0DE7-42D6-ADB5-019978B623FD}" type="presParOf" srcId="{8D3CB589-86B1-4178-BDEB-DA9EB31D5846}" destId="{93D4097B-478A-42A4-BB95-2E37C31915BD}" srcOrd="1" destOrd="0" presId="urn:microsoft.com/office/officeart/2008/layout/PictureStrips"/>
    <dgm:cxn modelId="{FD848C8B-4CA3-4A6D-90BE-CE178363FD56}" type="presParOf" srcId="{8D3CB589-86B1-4178-BDEB-DA9EB31D5846}" destId="{79D5F139-1442-4BD5-A7A3-301E4BE7E711}" srcOrd="2" destOrd="0" presId="urn:microsoft.com/office/officeart/2008/layout/PictureStrips"/>
    <dgm:cxn modelId="{19883248-69A9-47AF-AFBF-DEFEE141F98B}" type="presParOf" srcId="{79D5F139-1442-4BD5-A7A3-301E4BE7E711}" destId="{CC98FF7D-721F-4292-923C-A2ABD8E06893}" srcOrd="0" destOrd="0" presId="urn:microsoft.com/office/officeart/2008/layout/PictureStrips"/>
    <dgm:cxn modelId="{35E66E6A-9C53-46D6-9D03-1039814FC6FC}" type="presParOf" srcId="{79D5F139-1442-4BD5-A7A3-301E4BE7E711}" destId="{63A797C6-688E-4983-AA18-7FDCEF00E2A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9E5063-97EF-4137-849D-0C48FFD6656C}" type="doc">
      <dgm:prSet loTypeId="urn:microsoft.com/office/officeart/2005/8/layout/vList5" loCatId="list" qsTypeId="urn:microsoft.com/office/officeart/2005/8/quickstyle/simple3" qsCatId="simple" csTypeId="urn:microsoft.com/office/officeart/2005/8/colors/colorful1#2" csCatId="colorful" phldr="1"/>
      <dgm:spPr/>
      <dgm:t>
        <a:bodyPr/>
        <a:lstStyle/>
        <a:p>
          <a:endParaRPr lang="es-SV"/>
        </a:p>
      </dgm:t>
    </dgm:pt>
    <dgm:pt modelId="{87B34BE6-98A8-4E32-8507-E79559EE8500}">
      <dgm:prSet phldrT="[Texto]">
        <dgm:style>
          <a:lnRef idx="0">
            <a:schemeClr val="accent1"/>
          </a:lnRef>
          <a:fillRef idx="3">
            <a:schemeClr val="accent1"/>
          </a:fillRef>
          <a:effectRef idx="3">
            <a:schemeClr val="accent1"/>
          </a:effectRef>
          <a:fontRef idx="minor">
            <a:schemeClr val="lt1"/>
          </a:fontRef>
        </dgm:style>
      </dgm:prSet>
      <dgm:spPr/>
      <dgm:t>
        <a:bodyPr/>
        <a:lstStyle/>
        <a:p>
          <a:pPr algn="l" rtl="0" fontAlgn="base">
            <a:spcBef>
              <a:spcPct val="0"/>
            </a:spcBef>
            <a:spcAft>
              <a:spcPct val="0"/>
            </a:spcAft>
          </a:pPr>
          <a:r>
            <a:rPr lang="es-SV" i="1" kern="1200" dirty="0" smtClean="0">
              <a:solidFill>
                <a:schemeClr val="lt1"/>
              </a:solidFill>
              <a:latin typeface="+mn-lt"/>
              <a:ea typeface="+mn-ea"/>
              <a:cs typeface="+mn-cs"/>
            </a:rPr>
            <a:t>Diagnóstico</a:t>
          </a:r>
        </a:p>
        <a:p>
          <a:pPr algn="l" rtl="0" fontAlgn="base">
            <a:spcBef>
              <a:spcPct val="0"/>
            </a:spcBef>
            <a:spcAft>
              <a:spcPct val="0"/>
            </a:spcAft>
          </a:pPr>
          <a:r>
            <a:rPr lang="es-SV" i="1" kern="1200" dirty="0" smtClean="0">
              <a:solidFill>
                <a:schemeClr val="lt1"/>
              </a:solidFill>
              <a:latin typeface="+mn-lt"/>
              <a:ea typeface="+mn-ea"/>
              <a:cs typeface="+mn-cs"/>
            </a:rPr>
            <a:t>Estratégico</a:t>
          </a:r>
          <a:endParaRPr lang="es-SV" i="1" kern="1200" dirty="0">
            <a:solidFill>
              <a:schemeClr val="lt1"/>
            </a:solidFill>
            <a:latin typeface="+mn-lt"/>
            <a:ea typeface="+mn-ea"/>
            <a:cs typeface="+mn-cs"/>
          </a:endParaRPr>
        </a:p>
      </dgm:t>
    </dgm:pt>
    <dgm:pt modelId="{692BD08A-BABD-47E4-8774-18AFD4A62C82}" type="parTrans" cxnId="{E72F7D04-06AE-4D07-B281-A677F99701FA}">
      <dgm:prSet/>
      <dgm:spPr/>
      <dgm:t>
        <a:bodyPr/>
        <a:lstStyle/>
        <a:p>
          <a:endParaRPr lang="es-SV"/>
        </a:p>
      </dgm:t>
    </dgm:pt>
    <dgm:pt modelId="{1D2D44FD-A65D-4BEE-A7B9-6C84F63C7E5C}" type="sibTrans" cxnId="{E72F7D04-06AE-4D07-B281-A677F99701FA}">
      <dgm:prSet/>
      <dgm:spPr/>
      <dgm:t>
        <a:bodyPr/>
        <a:lstStyle/>
        <a:p>
          <a:endParaRPr lang="es-SV"/>
        </a:p>
      </dgm:t>
    </dgm:pt>
    <dgm:pt modelId="{7713D02A-AF17-464F-9C9A-F9817EF6D074}" type="pres">
      <dgm:prSet presAssocID="{E59E5063-97EF-4137-849D-0C48FFD6656C}" presName="Name0" presStyleCnt="0">
        <dgm:presLayoutVars>
          <dgm:dir/>
          <dgm:animLvl val="lvl"/>
          <dgm:resizeHandles val="exact"/>
        </dgm:presLayoutVars>
      </dgm:prSet>
      <dgm:spPr/>
      <dgm:t>
        <a:bodyPr/>
        <a:lstStyle/>
        <a:p>
          <a:endParaRPr lang="es-SV"/>
        </a:p>
      </dgm:t>
    </dgm:pt>
    <dgm:pt modelId="{2A3C31DB-9171-4AA4-B589-5DE420AB465C}" type="pres">
      <dgm:prSet presAssocID="{87B34BE6-98A8-4E32-8507-E79559EE8500}" presName="linNode" presStyleCnt="0"/>
      <dgm:spPr/>
    </dgm:pt>
    <dgm:pt modelId="{0938614D-520D-4B4D-8375-FE2A7DD50896}" type="pres">
      <dgm:prSet presAssocID="{87B34BE6-98A8-4E32-8507-E79559EE8500}" presName="parentText" presStyleLbl="node1" presStyleIdx="0" presStyleCnt="1" custScaleX="64060" custScaleY="51080" custLinFactX="-9431" custLinFactNeighborX="-100000" custLinFactNeighborY="1620">
        <dgm:presLayoutVars>
          <dgm:chMax val="1"/>
          <dgm:bulletEnabled val="1"/>
        </dgm:presLayoutVars>
      </dgm:prSet>
      <dgm:spPr/>
      <dgm:t>
        <a:bodyPr/>
        <a:lstStyle/>
        <a:p>
          <a:endParaRPr lang="es-SV"/>
        </a:p>
      </dgm:t>
    </dgm:pt>
  </dgm:ptLst>
  <dgm:cxnLst>
    <dgm:cxn modelId="{E72F7D04-06AE-4D07-B281-A677F99701FA}" srcId="{E59E5063-97EF-4137-849D-0C48FFD6656C}" destId="{87B34BE6-98A8-4E32-8507-E79559EE8500}" srcOrd="0" destOrd="0" parTransId="{692BD08A-BABD-47E4-8774-18AFD4A62C82}" sibTransId="{1D2D44FD-A65D-4BEE-A7B9-6C84F63C7E5C}"/>
    <dgm:cxn modelId="{EC8097C5-B1F3-4CD0-BACE-92D08A549C6F}" type="presOf" srcId="{87B34BE6-98A8-4E32-8507-E79559EE8500}" destId="{0938614D-520D-4B4D-8375-FE2A7DD50896}" srcOrd="0" destOrd="0" presId="urn:microsoft.com/office/officeart/2005/8/layout/vList5"/>
    <dgm:cxn modelId="{C7D9F407-D5B1-407A-9F68-DFB6DC2A4FFA}" type="presOf" srcId="{E59E5063-97EF-4137-849D-0C48FFD6656C}" destId="{7713D02A-AF17-464F-9C9A-F9817EF6D074}" srcOrd="0" destOrd="0" presId="urn:microsoft.com/office/officeart/2005/8/layout/vList5"/>
    <dgm:cxn modelId="{DBAA73B1-F48C-46ED-B1AB-82BF0CE89AB4}" type="presParOf" srcId="{7713D02A-AF17-464F-9C9A-F9817EF6D074}" destId="{2A3C31DB-9171-4AA4-B589-5DE420AB465C}" srcOrd="0" destOrd="0" presId="urn:microsoft.com/office/officeart/2005/8/layout/vList5"/>
    <dgm:cxn modelId="{E8999ED3-C74E-4254-96D4-6EBEB579EF1F}" type="presParOf" srcId="{2A3C31DB-9171-4AA4-B589-5DE420AB465C}" destId="{0938614D-520D-4B4D-8375-FE2A7DD5089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56015-947F-4BEE-8846-864849BD1951}">
      <dsp:nvSpPr>
        <dsp:cNvPr id="0" name=""/>
        <dsp:cNvSpPr/>
      </dsp:nvSpPr>
      <dsp:spPr>
        <a:xfrm>
          <a:off x="1228832" y="251601"/>
          <a:ext cx="6476023" cy="149883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5211" tIns="91440" rIns="91440" bIns="91440" numCol="1" spcCol="1270" anchor="ctr" anchorCtr="0">
          <a:noAutofit/>
        </a:bodyPr>
        <a:lstStyle/>
        <a:p>
          <a:pPr lvl="0" algn="just" defTabSz="1066800">
            <a:lnSpc>
              <a:spcPct val="90000"/>
            </a:lnSpc>
            <a:spcBef>
              <a:spcPct val="0"/>
            </a:spcBef>
            <a:spcAft>
              <a:spcPct val="35000"/>
            </a:spcAft>
          </a:pPr>
          <a:r>
            <a:rPr lang="es-ES" sz="2400" i="1" kern="1200" dirty="0" smtClean="0">
              <a:latin typeface="+mj-lt"/>
            </a:rPr>
            <a:t>Diplomado en Educación Fiscal para estudiantes, con la participación de docentes tutores y  estudiantes del área comercial.</a:t>
          </a:r>
          <a:endParaRPr lang="es-SV" sz="2400" i="1" kern="1200" dirty="0">
            <a:latin typeface="+mj-lt"/>
          </a:endParaRPr>
        </a:p>
      </dsp:txBody>
      <dsp:txXfrm>
        <a:off x="1228832" y="251601"/>
        <a:ext cx="6476023" cy="1498835"/>
      </dsp:txXfrm>
    </dsp:sp>
    <dsp:sp modelId="{5AABA1B0-A151-4235-AD20-919744B0FE47}">
      <dsp:nvSpPr>
        <dsp:cNvPr id="0" name=""/>
        <dsp:cNvSpPr/>
      </dsp:nvSpPr>
      <dsp:spPr>
        <a:xfrm>
          <a:off x="0" y="72008"/>
          <a:ext cx="1831142" cy="1573777"/>
        </a:xfrm>
        <a:prstGeom prst="rect">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C98FF7D-721F-4292-923C-A2ABD8E06893}">
      <dsp:nvSpPr>
        <dsp:cNvPr id="0" name=""/>
        <dsp:cNvSpPr/>
      </dsp:nvSpPr>
      <dsp:spPr>
        <a:xfrm>
          <a:off x="1228818" y="2138468"/>
          <a:ext cx="6476023" cy="149883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5211" tIns="91440" rIns="91440" bIns="91440" numCol="1" spcCol="1270" anchor="ctr" anchorCtr="0">
          <a:noAutofit/>
        </a:bodyPr>
        <a:lstStyle/>
        <a:p>
          <a:pPr lvl="0" algn="just" defTabSz="1066800">
            <a:lnSpc>
              <a:spcPct val="90000"/>
            </a:lnSpc>
            <a:spcBef>
              <a:spcPct val="0"/>
            </a:spcBef>
            <a:spcAft>
              <a:spcPct val="35000"/>
            </a:spcAft>
          </a:pPr>
          <a:r>
            <a:rPr lang="es-SV" sz="2400" i="1" kern="1200" dirty="0" smtClean="0">
              <a:latin typeface="+mj-lt"/>
            </a:rPr>
            <a:t>Diplomado de Educación Fiscal para Docentes de Educación Media Técnica de otras especialidades y de Educación Superior</a:t>
          </a:r>
          <a:endParaRPr lang="es-SV" sz="2400" i="1" kern="1200" dirty="0">
            <a:latin typeface="+mj-lt"/>
          </a:endParaRPr>
        </a:p>
      </dsp:txBody>
      <dsp:txXfrm>
        <a:off x="1228818" y="2138468"/>
        <a:ext cx="6476023" cy="1498835"/>
      </dsp:txXfrm>
    </dsp:sp>
    <dsp:sp modelId="{63A797C6-688E-4983-AA18-7FDCEF00E2AD}">
      <dsp:nvSpPr>
        <dsp:cNvPr id="0" name=""/>
        <dsp:cNvSpPr/>
      </dsp:nvSpPr>
      <dsp:spPr>
        <a:xfrm>
          <a:off x="0" y="1872207"/>
          <a:ext cx="1742958" cy="1573777"/>
        </a:xfrm>
        <a:prstGeom prst="rect">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s-SV"/>
          </a:p>
        </p:txBody>
      </p:sp>
      <p:sp>
        <p:nvSpPr>
          <p:cNvPr id="3" name="2 Marcador de fecha"/>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0EA9FDA1-EF2A-4675-AC9B-80E17F606CB1}" type="datetimeFigureOut">
              <a:rPr lang="es-SV" smtClean="0"/>
              <a:pPr/>
              <a:t>27/07/2015</a:t>
            </a:fld>
            <a:endParaRPr lang="es-SV"/>
          </a:p>
        </p:txBody>
      </p:sp>
      <p:sp>
        <p:nvSpPr>
          <p:cNvPr id="4" name="3 Marcador de pie de página"/>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endParaRPr lang="es-SV"/>
          </a:p>
        </p:txBody>
      </p:sp>
      <p:sp>
        <p:nvSpPr>
          <p:cNvPr id="5" name="4 Marcador de número de diapositiva"/>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fld id="{37B954C7-A2F8-4495-86FF-58D423059402}" type="slidenum">
              <a:rPr lang="es-SV" smtClean="0"/>
              <a:pPr/>
              <a:t>‹Nº›</a:t>
            </a:fld>
            <a:endParaRPr lang="es-SV"/>
          </a:p>
        </p:txBody>
      </p:sp>
    </p:spTree>
    <p:extLst>
      <p:ext uri="{BB962C8B-B14F-4D97-AF65-F5344CB8AC3E}">
        <p14:creationId xmlns:p14="http://schemas.microsoft.com/office/powerpoint/2010/main" val="2505172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s-SV"/>
          </a:p>
        </p:txBody>
      </p:sp>
      <p:sp>
        <p:nvSpPr>
          <p:cNvPr id="3" name="2 Marcador de fecha"/>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58EB8D5E-E6AF-448F-9404-FB24865FE95E}" type="datetimeFigureOut">
              <a:rPr lang="es-SV" smtClean="0"/>
              <a:pPr/>
              <a:t>27/07/2015</a:t>
            </a:fld>
            <a:endParaRPr lang="es-SV"/>
          </a:p>
        </p:txBody>
      </p:sp>
      <p:sp>
        <p:nvSpPr>
          <p:cNvPr id="4" name="3 Marcador de imagen de diapositiva"/>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s-SV"/>
          </a:p>
        </p:txBody>
      </p:sp>
      <p:sp>
        <p:nvSpPr>
          <p:cNvPr id="5" name="4 Marcador de notas"/>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s-SV"/>
          </a:p>
        </p:txBody>
      </p:sp>
      <p:sp>
        <p:nvSpPr>
          <p:cNvPr id="7" name="6 Marcador de número de diapositiva"/>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509350ED-F37C-46BA-AADB-B1436E69CED7}" type="slidenum">
              <a:rPr lang="es-SV" smtClean="0"/>
              <a:pPr/>
              <a:t>‹Nº›</a:t>
            </a:fld>
            <a:endParaRPr lang="es-SV"/>
          </a:p>
        </p:txBody>
      </p:sp>
    </p:spTree>
    <p:extLst>
      <p:ext uri="{BB962C8B-B14F-4D97-AF65-F5344CB8AC3E}">
        <p14:creationId xmlns:p14="http://schemas.microsoft.com/office/powerpoint/2010/main" val="1413982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dirty="0" smtClean="0">
                <a:solidFill>
                  <a:srgbClr val="FFFF00"/>
                </a:solidFill>
              </a:rPr>
              <a:t>Hasta </a:t>
            </a:r>
            <a:r>
              <a:rPr lang="es-SV" dirty="0" err="1" smtClean="0">
                <a:solidFill>
                  <a:srgbClr val="FFFF00"/>
                </a:solidFill>
              </a:rPr>
              <a:t>aca</a:t>
            </a:r>
            <a:r>
              <a:rPr lang="es-SV" dirty="0" smtClean="0">
                <a:solidFill>
                  <a:srgbClr val="FFFF00"/>
                </a:solidFill>
              </a:rPr>
              <a:t> he revisado </a:t>
            </a:r>
            <a:endParaRPr lang="es-SV" dirty="0">
              <a:solidFill>
                <a:srgbClr val="FFFF00"/>
              </a:solidFill>
            </a:endParaRPr>
          </a:p>
        </p:txBody>
      </p:sp>
      <p:sp>
        <p:nvSpPr>
          <p:cNvPr id="4" name="3 Marcador de número de diapositiva"/>
          <p:cNvSpPr>
            <a:spLocks noGrp="1"/>
          </p:cNvSpPr>
          <p:nvPr>
            <p:ph type="sldNum" sz="quarter" idx="10"/>
          </p:nvPr>
        </p:nvSpPr>
        <p:spPr/>
        <p:txBody>
          <a:bodyPr/>
          <a:lstStyle/>
          <a:p>
            <a:fld id="{509350ED-F37C-46BA-AADB-B1436E69CED7}" type="slidenum">
              <a:rPr lang="es-SV" smtClean="0"/>
              <a:pPr/>
              <a:t>23</a:t>
            </a:fld>
            <a:endParaRPr lang="es-SV"/>
          </a:p>
        </p:txBody>
      </p:sp>
    </p:spTree>
    <p:extLst>
      <p:ext uri="{BB962C8B-B14F-4D97-AF65-F5344CB8AC3E}">
        <p14:creationId xmlns:p14="http://schemas.microsoft.com/office/powerpoint/2010/main" val="412658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298" eaLnBrk="0" hangingPunct="0">
              <a:defRPr>
                <a:solidFill>
                  <a:schemeClr val="tx1"/>
                </a:solidFill>
                <a:latin typeface="Arial" charset="0"/>
              </a:defRPr>
            </a:lvl1pPr>
            <a:lvl2pPr marL="740573" indent="-284836" defTabSz="927298" eaLnBrk="0" hangingPunct="0">
              <a:defRPr>
                <a:solidFill>
                  <a:schemeClr val="tx1"/>
                </a:solidFill>
                <a:latin typeface="Arial" charset="0"/>
              </a:defRPr>
            </a:lvl2pPr>
            <a:lvl3pPr marL="1139342" indent="-227868" defTabSz="927298" eaLnBrk="0" hangingPunct="0">
              <a:defRPr>
                <a:solidFill>
                  <a:schemeClr val="tx1"/>
                </a:solidFill>
                <a:latin typeface="Arial" charset="0"/>
              </a:defRPr>
            </a:lvl3pPr>
            <a:lvl4pPr marL="1595079" indent="-227868" defTabSz="927298" eaLnBrk="0" hangingPunct="0">
              <a:defRPr>
                <a:solidFill>
                  <a:schemeClr val="tx1"/>
                </a:solidFill>
                <a:latin typeface="Arial" charset="0"/>
              </a:defRPr>
            </a:lvl4pPr>
            <a:lvl5pPr marL="2050816" indent="-227868" defTabSz="927298" eaLnBrk="0" hangingPunct="0">
              <a:defRPr>
                <a:solidFill>
                  <a:schemeClr val="tx1"/>
                </a:solidFill>
                <a:latin typeface="Arial" charset="0"/>
              </a:defRPr>
            </a:lvl5pPr>
            <a:lvl6pPr marL="2506553" indent="-227868" defTabSz="927298" eaLnBrk="0" fontAlgn="base" hangingPunct="0">
              <a:spcBef>
                <a:spcPct val="0"/>
              </a:spcBef>
              <a:spcAft>
                <a:spcPct val="0"/>
              </a:spcAft>
              <a:defRPr>
                <a:solidFill>
                  <a:schemeClr val="tx1"/>
                </a:solidFill>
                <a:latin typeface="Arial" charset="0"/>
              </a:defRPr>
            </a:lvl6pPr>
            <a:lvl7pPr marL="2962290" indent="-227868" defTabSz="927298" eaLnBrk="0" fontAlgn="base" hangingPunct="0">
              <a:spcBef>
                <a:spcPct val="0"/>
              </a:spcBef>
              <a:spcAft>
                <a:spcPct val="0"/>
              </a:spcAft>
              <a:defRPr>
                <a:solidFill>
                  <a:schemeClr val="tx1"/>
                </a:solidFill>
                <a:latin typeface="Arial" charset="0"/>
              </a:defRPr>
            </a:lvl7pPr>
            <a:lvl8pPr marL="3418027" indent="-227868" defTabSz="927298" eaLnBrk="0" fontAlgn="base" hangingPunct="0">
              <a:spcBef>
                <a:spcPct val="0"/>
              </a:spcBef>
              <a:spcAft>
                <a:spcPct val="0"/>
              </a:spcAft>
              <a:defRPr>
                <a:solidFill>
                  <a:schemeClr val="tx1"/>
                </a:solidFill>
                <a:latin typeface="Arial" charset="0"/>
              </a:defRPr>
            </a:lvl8pPr>
            <a:lvl9pPr marL="3873764" indent="-227868" defTabSz="927298" eaLnBrk="0" fontAlgn="base" hangingPunct="0">
              <a:spcBef>
                <a:spcPct val="0"/>
              </a:spcBef>
              <a:spcAft>
                <a:spcPct val="0"/>
              </a:spcAft>
              <a:defRPr>
                <a:solidFill>
                  <a:schemeClr val="tx1"/>
                </a:solidFill>
                <a:latin typeface="Arial" charset="0"/>
              </a:defRPr>
            </a:lvl9pPr>
          </a:lstStyle>
          <a:p>
            <a:pPr eaLnBrk="1" hangingPunct="1"/>
            <a:fld id="{FF5C01AD-7E47-4325-AEA5-873102E1B0D4}" type="slidenum">
              <a:rPr lang="en-US" smtClean="0"/>
              <a:pPr eaLnBrk="1" hangingPunct="1"/>
              <a:t>26</a:t>
            </a:fld>
            <a:endParaRPr lang="en-US" smtClean="0"/>
          </a:p>
        </p:txBody>
      </p:sp>
      <p:sp>
        <p:nvSpPr>
          <p:cNvPr id="71683" name="Rectangle 2"/>
          <p:cNvSpPr>
            <a:spLocks noGrp="1" noRot="1" noChangeAspect="1" noChangeArrowheads="1" noTextEdit="1"/>
          </p:cNvSpPr>
          <p:nvPr>
            <p:ph type="sldImg"/>
          </p:nvPr>
        </p:nvSpPr>
        <p:spPr>
          <a:xfrm>
            <a:off x="403225" y="695325"/>
            <a:ext cx="6178550" cy="3476625"/>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411039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956397" y="8805077"/>
            <a:ext cx="3027042" cy="464484"/>
          </a:xfrm>
          <a:prstGeom prst="rect">
            <a:avLst/>
          </a:prstGeom>
          <a:noFill/>
          <a:ln w="9525">
            <a:noFill/>
            <a:miter lim="800000"/>
            <a:headEnd/>
            <a:tailEnd/>
          </a:ln>
        </p:spPr>
        <p:txBody>
          <a:bodyPr lIns="88111" tIns="44055" rIns="88111" bIns="44055" anchor="b"/>
          <a:lstStyle/>
          <a:p>
            <a:pPr defTabSz="878367"/>
            <a:fld id="{5C82835C-B4B2-4BA1-9BEE-6442627675D0}" type="slidenum">
              <a:rPr lang="es-ES" sz="1000"/>
              <a:pPr defTabSz="878367"/>
              <a:t>38</a:t>
            </a:fld>
            <a:endParaRPr lang="es-ES" sz="1000" dirty="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SV" smtClean="0"/>
          </a:p>
        </p:txBody>
      </p:sp>
    </p:spTree>
    <p:extLst>
      <p:ext uri="{BB962C8B-B14F-4D97-AF65-F5344CB8AC3E}">
        <p14:creationId xmlns:p14="http://schemas.microsoft.com/office/powerpoint/2010/main" val="97426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s-SV"/>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SV"/>
          </a:p>
        </p:txBody>
      </p:sp>
      <p:sp>
        <p:nvSpPr>
          <p:cNvPr id="4" name="3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135676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242115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smtClean="0"/>
              <a:t>Haga clic para modificar el estilo de título del patrón</a:t>
            </a:r>
            <a:endParaRPr lang="es-SV"/>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223436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1724026"/>
            <a:ext cx="8229600" cy="2870597"/>
          </a:xfrm>
          <a:prstGeom prst="rect">
            <a:avLst/>
          </a:prstGeom>
        </p:spPr>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userDrawn="1">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latin typeface="Calibri" pitchFamily="-109" charset="0"/>
              </a:defRPr>
            </a:lvl1pPr>
          </a:lstStyle>
          <a:p>
            <a:pPr>
              <a:defRPr/>
            </a:pPr>
            <a:r>
              <a:rPr lang="da-DK"/>
              <a:t>Your footnote</a:t>
            </a:r>
          </a:p>
        </p:txBody>
      </p:sp>
      <p:sp>
        <p:nvSpPr>
          <p:cNvPr id="5" name="Pladsholder til diasnummer 5"/>
          <p:cNvSpPr>
            <a:spLocks noGrp="1"/>
          </p:cNvSpPr>
          <p:nvPr userDrawn="1">
            <p:ph type="sldNum" sz="quarter" idx="11"/>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latin typeface="Calibri" pitchFamily="-109" charset="0"/>
              </a:defRPr>
            </a:lvl1pPr>
          </a:lstStyle>
          <a:p>
            <a:pPr>
              <a:defRPr/>
            </a:pPr>
            <a:r>
              <a:rPr lang="da-DK"/>
              <a:t>Your Logo</a:t>
            </a:r>
          </a:p>
        </p:txBody>
      </p:sp>
    </p:spTree>
    <p:extLst>
      <p:ext uri="{BB962C8B-B14F-4D97-AF65-F5344CB8AC3E}">
        <p14:creationId xmlns:p14="http://schemas.microsoft.com/office/powerpoint/2010/main" val="3910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81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346248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29462966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5" name="4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44755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7" name="6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8" name="7 Marcador de pie de página"/>
          <p:cNvSpPr>
            <a:spLocks noGrp="1"/>
          </p:cNvSpPr>
          <p:nvPr>
            <p:ph type="ftr" sz="quarter" idx="11"/>
          </p:nvPr>
        </p:nvSpPr>
        <p:spPr/>
        <p:txBody>
          <a:bodyPr/>
          <a:lstStyle/>
          <a:p>
            <a:endParaRPr lang="es-SV"/>
          </a:p>
        </p:txBody>
      </p:sp>
      <p:sp>
        <p:nvSpPr>
          <p:cNvPr id="9" name="8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24078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4" name="3 Marcador de pie de página"/>
          <p:cNvSpPr>
            <a:spLocks noGrp="1"/>
          </p:cNvSpPr>
          <p:nvPr>
            <p:ph type="ftr" sz="quarter" idx="11"/>
          </p:nvPr>
        </p:nvSpPr>
        <p:spPr/>
        <p:txBody>
          <a:bodyPr/>
          <a:lstStyle/>
          <a:p>
            <a:endParaRPr lang="es-SV"/>
          </a:p>
        </p:txBody>
      </p:sp>
      <p:sp>
        <p:nvSpPr>
          <p:cNvPr id="5" name="4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364521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3" name="2 Marcador de pie de página"/>
          <p:cNvSpPr>
            <a:spLocks noGrp="1"/>
          </p:cNvSpPr>
          <p:nvPr>
            <p:ph type="ftr" sz="quarter" idx="11"/>
          </p:nvPr>
        </p:nvSpPr>
        <p:spPr/>
        <p:txBody>
          <a:bodyPr/>
          <a:lstStyle/>
          <a:p>
            <a:endParaRPr lang="es-SV"/>
          </a:p>
        </p:txBody>
      </p:sp>
      <p:sp>
        <p:nvSpPr>
          <p:cNvPr id="4" name="3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187160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smtClean="0"/>
              <a:t>Haga clic para modificar el estilo de título del patrón</a:t>
            </a:r>
            <a:endParaRPr lang="es-SV"/>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190409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s-SV"/>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FA2B26-29EF-42E7-ACB8-4B6EDCB5E7F0}" type="datetimeFigureOut">
              <a:rPr lang="es-SV" smtClean="0"/>
              <a:pPr/>
              <a:t>27/07/2015</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47CD578D-4871-4E33-B8E1-B42D952885F4}" type="slidenum">
              <a:rPr lang="es-SV" smtClean="0"/>
              <a:pPr/>
              <a:t>‹Nº›</a:t>
            </a:fld>
            <a:endParaRPr lang="es-SV"/>
          </a:p>
        </p:txBody>
      </p:sp>
    </p:spTree>
    <p:extLst>
      <p:ext uri="{BB962C8B-B14F-4D97-AF65-F5344CB8AC3E}">
        <p14:creationId xmlns:p14="http://schemas.microsoft.com/office/powerpoint/2010/main" val="409431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7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t="14264" b="8478"/>
          <a:stretch/>
        </p:blipFill>
        <p:spPr>
          <a:xfrm>
            <a:off x="0" y="2085696"/>
            <a:ext cx="9144000" cy="3057804"/>
          </a:xfrm>
          <a:prstGeom prst="rect">
            <a:avLst/>
          </a:prstGeom>
        </p:spPr>
      </p:pic>
      <p:pic>
        <p:nvPicPr>
          <p:cNvPr id="9" name="8 Imagen"/>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91" y="0"/>
            <a:ext cx="1479347" cy="735546"/>
          </a:xfrm>
          <a:prstGeom prst="rect">
            <a:avLst/>
          </a:prstGeom>
        </p:spPr>
      </p:pic>
      <p:sp>
        <p:nvSpPr>
          <p:cNvPr id="2" name="1 Marcador de título"/>
          <p:cNvSpPr>
            <a:spLocks noGrp="1"/>
          </p:cNvSpPr>
          <p:nvPr>
            <p:ph type="title"/>
          </p:nvPr>
        </p:nvSpPr>
        <p:spPr>
          <a:xfrm>
            <a:off x="914400" y="0"/>
            <a:ext cx="8229600" cy="85725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SV" dirty="0"/>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FA2B26-29EF-42E7-ACB8-4B6EDCB5E7F0}" type="datetimeFigureOut">
              <a:rPr lang="es-SV" smtClean="0"/>
              <a:pPr/>
              <a:t>27/07/2015</a:t>
            </a:fld>
            <a:endParaRPr lang="es-SV"/>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CD578D-4871-4E33-B8E1-B42D952885F4}" type="slidenum">
              <a:rPr lang="es-SV" smtClean="0"/>
              <a:pPr/>
              <a:t>‹Nº›</a:t>
            </a:fld>
            <a:endParaRPr lang="es-SV"/>
          </a:p>
        </p:txBody>
      </p:sp>
    </p:spTree>
    <p:extLst>
      <p:ext uri="{BB962C8B-B14F-4D97-AF65-F5344CB8AC3E}">
        <p14:creationId xmlns:p14="http://schemas.microsoft.com/office/powerpoint/2010/main" val="3925833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iming>
    <p:tnLst>
      <p:par>
        <p:cTn id="1" dur="indefinite" restart="never" nodeType="tmRoot"/>
      </p:par>
    </p:tnLst>
  </p:timing>
  <p:txStyles>
    <p:titleStyle>
      <a:lvl1pPr algn="ctr" defTabSz="914400" rtl="0" eaLnBrk="1" latinLnBrk="0" hangingPunct="1">
        <a:spcBef>
          <a:spcPct val="0"/>
        </a:spcBef>
        <a:buNone/>
        <a:defRPr sz="4400" b="1" i="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27584" y="2067694"/>
            <a:ext cx="7772400" cy="2232248"/>
          </a:xfrm>
        </p:spPr>
        <p:txBody>
          <a:bodyPr>
            <a:normAutofit fontScale="90000"/>
          </a:bodyPr>
          <a:lstStyle/>
          <a:p>
            <a:pPr algn="ctr"/>
            <a:r>
              <a:rPr lang="es-SV" cap="none" dirty="0" smtClean="0">
                <a:solidFill>
                  <a:schemeClr val="tx2">
                    <a:lumMod val="75000"/>
                  </a:schemeClr>
                </a:solidFill>
              </a:rPr>
              <a:t>Proceso de Construcción de las Alianzas Ministerios de Educación y Hacienda</a:t>
            </a:r>
            <a:br>
              <a:rPr lang="es-SV" cap="none" dirty="0" smtClean="0">
                <a:solidFill>
                  <a:schemeClr val="tx2">
                    <a:lumMod val="75000"/>
                  </a:schemeClr>
                </a:solidFill>
              </a:rPr>
            </a:br>
            <a:r>
              <a:rPr lang="es-SV" cap="none" dirty="0">
                <a:solidFill>
                  <a:schemeClr val="tx2">
                    <a:lumMod val="75000"/>
                  </a:schemeClr>
                </a:solidFill>
              </a:rPr>
              <a:t/>
            </a:r>
            <a:br>
              <a:rPr lang="es-SV" cap="none" dirty="0">
                <a:solidFill>
                  <a:schemeClr val="tx2">
                    <a:lumMod val="75000"/>
                  </a:schemeClr>
                </a:solidFill>
              </a:rPr>
            </a:br>
            <a:r>
              <a:rPr lang="es-SV" sz="2000" cap="none" dirty="0" smtClean="0">
                <a:solidFill>
                  <a:schemeClr val="tx2">
                    <a:lumMod val="75000"/>
                  </a:schemeClr>
                </a:solidFill>
              </a:rPr>
              <a:t>La Paz, Bolivia julio de 2015</a:t>
            </a:r>
          </a:p>
        </p:txBody>
      </p:sp>
      <p:pic>
        <p:nvPicPr>
          <p:cNvPr id="7" name="3 Imagen" descr="fiscal.bmp"/>
          <p:cNvPicPr>
            <a:picLocks noChangeAspect="1"/>
          </p:cNvPicPr>
          <p:nvPr/>
        </p:nvPicPr>
        <p:blipFill>
          <a:blip r:embed="rId2" cstate="print"/>
          <a:srcRect/>
          <a:stretch>
            <a:fillRect/>
          </a:stretch>
        </p:blipFill>
        <p:spPr bwMode="auto">
          <a:xfrm>
            <a:off x="5796136" y="778173"/>
            <a:ext cx="1224136" cy="857473"/>
          </a:xfrm>
          <a:prstGeom prst="rect">
            <a:avLst/>
          </a:prstGeom>
          <a:noFill/>
          <a:ln w="9525">
            <a:noFill/>
            <a:miter lim="800000"/>
            <a:headEnd/>
            <a:tailEnd/>
          </a:ln>
        </p:spPr>
      </p:pic>
      <p:sp>
        <p:nvSpPr>
          <p:cNvPr id="8" name="7 CuadroTexto"/>
          <p:cNvSpPr txBox="1"/>
          <p:nvPr/>
        </p:nvSpPr>
        <p:spPr>
          <a:xfrm>
            <a:off x="-900608" y="4803998"/>
            <a:ext cx="6552728" cy="307777"/>
          </a:xfrm>
          <a:prstGeom prst="rect">
            <a:avLst/>
          </a:prstGeom>
          <a:noFill/>
        </p:spPr>
        <p:txBody>
          <a:bodyPr wrap="square" rtlCol="0">
            <a:spAutoFit/>
          </a:bodyPr>
          <a:lstStyle/>
          <a:p>
            <a:pPr algn="ctr"/>
            <a:r>
              <a:rPr lang="es-SV" sz="1400" b="1" i="1" dirty="0" smtClean="0">
                <a:solidFill>
                  <a:schemeClr val="bg1"/>
                </a:solidFill>
                <a:effectLst>
                  <a:outerShdw blurRad="38100" dist="38100" dir="2700000" algn="tl">
                    <a:srgbClr val="000000">
                      <a:alpha val="43137"/>
                    </a:srgbClr>
                  </a:outerShdw>
                </a:effectLst>
              </a:rPr>
              <a:t>Ministerio de Educación / Ministerio de Hacienda</a:t>
            </a:r>
          </a:p>
        </p:txBody>
      </p:sp>
      <p:pic>
        <p:nvPicPr>
          <p:cNvPr id="9" name="8 Imagen" descr="LOGO GOBIERNO DE EL SALVADOR 2014 TRAZOS V2-01.jpg"/>
          <p:cNvPicPr>
            <a:picLocks noChangeAspect="1"/>
          </p:cNvPicPr>
          <p:nvPr/>
        </p:nvPicPr>
        <p:blipFill>
          <a:blip r:embed="rId3" cstate="print"/>
          <a:srcRect l="14407" t="23066" r="14407" b="23066"/>
          <a:stretch>
            <a:fillRect/>
          </a:stretch>
        </p:blipFill>
        <p:spPr>
          <a:xfrm>
            <a:off x="2123728" y="699542"/>
            <a:ext cx="2304256" cy="889767"/>
          </a:xfrm>
          <a:prstGeom prst="rect">
            <a:avLst/>
          </a:prstGeom>
        </p:spPr>
      </p:pic>
    </p:spTree>
    <p:extLst>
      <p:ext uri="{BB962C8B-B14F-4D97-AF65-F5344CB8AC3E}">
        <p14:creationId xmlns:p14="http://schemas.microsoft.com/office/powerpoint/2010/main" val="3891635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699542"/>
          </a:xfrm>
        </p:spPr>
        <p:txBody>
          <a:bodyPr>
            <a:normAutofit fontScale="90000"/>
          </a:bodyPr>
          <a:lstStyle/>
          <a:p>
            <a:r>
              <a:rPr lang="es-SV" dirty="0" smtClean="0"/>
              <a:t>Lo que se venía haciendo</a:t>
            </a:r>
            <a:endParaRPr lang="es-SV" dirty="0"/>
          </a:p>
        </p:txBody>
      </p:sp>
      <p:sp>
        <p:nvSpPr>
          <p:cNvPr id="3" name="2 Marcador de contenido"/>
          <p:cNvSpPr>
            <a:spLocks noGrp="1"/>
          </p:cNvSpPr>
          <p:nvPr>
            <p:ph idx="1"/>
          </p:nvPr>
        </p:nvSpPr>
        <p:spPr>
          <a:xfrm>
            <a:off x="251520" y="699542"/>
            <a:ext cx="8712968" cy="3869882"/>
          </a:xfrm>
        </p:spPr>
        <p:txBody>
          <a:bodyPr>
            <a:normAutofit fontScale="85000" lnSpcReduction="10000"/>
          </a:bodyPr>
          <a:lstStyle/>
          <a:p>
            <a:pPr algn="just">
              <a:buNone/>
            </a:pPr>
            <a:r>
              <a:rPr lang="es-SV" i="1" dirty="0" smtClean="0"/>
              <a:t>Antes del 2009 existían iniciativas puntuales encaminadas a:</a:t>
            </a:r>
          </a:p>
          <a:p>
            <a:pPr algn="just">
              <a:buNone/>
            </a:pPr>
            <a:endParaRPr lang="es-SV" i="1" dirty="0" smtClean="0"/>
          </a:p>
          <a:p>
            <a:pPr algn="just"/>
            <a:r>
              <a:rPr lang="es-SV" i="1" dirty="0" smtClean="0"/>
              <a:t>Fomentar la colaboración ciudadana para el control de la emisión de las facturas mediante loterías fiscales.</a:t>
            </a:r>
          </a:p>
          <a:p>
            <a:pPr algn="just"/>
            <a:r>
              <a:rPr lang="es-SV" i="1" dirty="0" smtClean="0"/>
              <a:t>Acciones de sensibilización hacia contribuyentes para favorecer el cumplimiento voluntario de sus obligaciones tributarias.</a:t>
            </a:r>
          </a:p>
          <a:p>
            <a:pPr algn="just"/>
            <a:r>
              <a:rPr lang="es-SV" i="1" dirty="0"/>
              <a:t>Se realizaban jornadas divulgativas de reformas tributarias pero orientadas a grupos focales.</a:t>
            </a:r>
          </a:p>
          <a:p>
            <a:pPr algn="just"/>
            <a:endParaRPr lang="es-SV" i="1" dirty="0" smtClean="0"/>
          </a:p>
        </p:txBody>
      </p:sp>
      <p:pic>
        <p:nvPicPr>
          <p:cNvPr id="5" name="4 Imagen" descr="chamba 3.jpg"/>
          <p:cNvPicPr>
            <a:picLocks noChangeAspect="1"/>
          </p:cNvPicPr>
          <p:nvPr/>
        </p:nvPicPr>
        <p:blipFill>
          <a:blip r:embed="rId2" cstate="print"/>
          <a:srcRect t="11019" b="12200"/>
          <a:stretch>
            <a:fillRect/>
          </a:stretch>
        </p:blipFill>
        <p:spPr>
          <a:xfrm rot="21025193">
            <a:off x="6168462" y="4170439"/>
            <a:ext cx="2894644" cy="797970"/>
          </a:xfrm>
          <a:prstGeom prst="rect">
            <a:avLst/>
          </a:prstGeom>
        </p:spPr>
      </p:pic>
    </p:spTree>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dirty="0" smtClean="0"/>
              <a:t>Lo que se venía haciendo</a:t>
            </a:r>
            <a:endParaRPr lang="es-SV" dirty="0"/>
          </a:p>
        </p:txBody>
      </p:sp>
      <p:sp>
        <p:nvSpPr>
          <p:cNvPr id="3" name="2 Marcador de contenido"/>
          <p:cNvSpPr>
            <a:spLocks noGrp="1"/>
          </p:cNvSpPr>
          <p:nvPr>
            <p:ph idx="1"/>
          </p:nvPr>
        </p:nvSpPr>
        <p:spPr>
          <a:xfrm>
            <a:off x="251520" y="843559"/>
            <a:ext cx="8712968" cy="3502922"/>
          </a:xfrm>
        </p:spPr>
        <p:txBody>
          <a:bodyPr>
            <a:normAutofit fontScale="62500" lnSpcReduction="20000"/>
          </a:bodyPr>
          <a:lstStyle/>
          <a:p>
            <a:pPr algn="just"/>
            <a:r>
              <a:rPr lang="es-SV" sz="3700" i="1" dirty="0" smtClean="0"/>
              <a:t>Se brindaba apoyo a Universidades y gremiales de profesionales en la disertación sobre temas específicos y de mayor complejidad.</a:t>
            </a:r>
          </a:p>
          <a:p>
            <a:pPr marL="0" indent="0" algn="just">
              <a:buNone/>
            </a:pPr>
            <a:endParaRPr lang="es-SV" sz="3700" i="1" dirty="0" smtClean="0"/>
          </a:p>
          <a:p>
            <a:pPr algn="just"/>
            <a:r>
              <a:rPr lang="es-SV" sz="3700" i="1" dirty="0" smtClean="0"/>
              <a:t>Se participaba en ferias y se establecían oficinas móviles para acercar servicios y orientar, en coordinación con las autoridades municipales.</a:t>
            </a:r>
          </a:p>
          <a:p>
            <a:pPr algn="just"/>
            <a:endParaRPr lang="es-SV" sz="3700" i="1" dirty="0" smtClean="0"/>
          </a:p>
          <a:p>
            <a:pPr marL="0" indent="0" algn="just">
              <a:buNone/>
            </a:pPr>
            <a:r>
              <a:rPr lang="es-SV" sz="3700" i="1" dirty="0" smtClean="0"/>
              <a:t>El efecto de estas acciones </a:t>
            </a:r>
            <a:r>
              <a:rPr lang="es-SV" sz="3700" i="1" dirty="0"/>
              <a:t>era transitorio y carecía de carácter educativo,  necesario para lograr un cambio cultural sostenido</a:t>
            </a:r>
            <a:r>
              <a:rPr lang="es-SV" sz="3400" i="1" dirty="0"/>
              <a:t>.</a:t>
            </a:r>
          </a:p>
          <a:p>
            <a:pPr algn="just"/>
            <a:endParaRPr lang="es-SV" i="1" dirty="0"/>
          </a:p>
        </p:txBody>
      </p:sp>
      <p:pic>
        <p:nvPicPr>
          <p:cNvPr id="5" name="4 Imagen" descr="chamba 3.jpg"/>
          <p:cNvPicPr>
            <a:picLocks noChangeAspect="1"/>
          </p:cNvPicPr>
          <p:nvPr/>
        </p:nvPicPr>
        <p:blipFill>
          <a:blip r:embed="rId2" cstate="print"/>
          <a:srcRect t="11019" b="12200"/>
          <a:stretch>
            <a:fillRect/>
          </a:stretch>
        </p:blipFill>
        <p:spPr>
          <a:xfrm rot="21025193">
            <a:off x="6130834" y="3721399"/>
            <a:ext cx="2894644" cy="1250164"/>
          </a:xfrm>
          <a:prstGeom prst="rect">
            <a:avLst/>
          </a:prstGeom>
        </p:spPr>
      </p:pic>
    </p:spTree>
    <p:extLst>
      <p:ext uri="{BB962C8B-B14F-4D97-AF65-F5344CB8AC3E}">
        <p14:creationId xmlns:p14="http://schemas.microsoft.com/office/powerpoint/2010/main" val="2681106636"/>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5 Marcador de número de diapositiva"/>
          <p:cNvSpPr>
            <a:spLocks noGrp="1"/>
          </p:cNvSpPr>
          <p:nvPr>
            <p:ph type="sldNum" sz="quarter" idx="12"/>
          </p:nvPr>
        </p:nvSpPr>
        <p:spPr>
          <a:noFill/>
          <a:ln>
            <a:miter lim="800000"/>
            <a:headEnd/>
            <a:tailEnd/>
          </a:ln>
        </p:spPr>
        <p:txBody>
          <a:bodyPr/>
          <a:lstStyle/>
          <a:p>
            <a:fld id="{8603796C-55AC-44D9-8BB6-0085EC5DD61F}" type="slidenum">
              <a:rPr lang="es-ES">
                <a:cs typeface="Arial" pitchFamily="34" charset="0"/>
              </a:rPr>
              <a:pPr/>
              <a:t>12</a:t>
            </a:fld>
            <a:endParaRPr lang="es-ES">
              <a:cs typeface="Arial" pitchFamily="34" charset="0"/>
            </a:endParaRPr>
          </a:p>
        </p:txBody>
      </p:sp>
      <p:pic>
        <p:nvPicPr>
          <p:cNvPr id="95240" name="Picture 8" descr="imagesCA4N90ZR"/>
          <p:cNvPicPr>
            <a:picLocks noChangeAspect="1" noChangeArrowheads="1"/>
          </p:cNvPicPr>
          <p:nvPr/>
        </p:nvPicPr>
        <p:blipFill>
          <a:blip r:embed="rId2" cstate="print"/>
          <a:srcRect/>
          <a:stretch>
            <a:fillRect/>
          </a:stretch>
        </p:blipFill>
        <p:spPr bwMode="auto">
          <a:xfrm rot="259839">
            <a:off x="3048000" y="1714500"/>
            <a:ext cx="3733800" cy="2457450"/>
          </a:xfrm>
          <a:prstGeom prst="rect">
            <a:avLst/>
          </a:prstGeom>
          <a:noFill/>
          <a:ln w="76200">
            <a:solidFill>
              <a:schemeClr val="accent2"/>
            </a:solidFill>
            <a:miter lim="800000"/>
            <a:headEnd/>
            <a:tailEnd/>
          </a:ln>
        </p:spPr>
      </p:pic>
      <p:sp>
        <p:nvSpPr>
          <p:cNvPr id="95241" name="Text Box 9"/>
          <p:cNvSpPr txBox="1">
            <a:spLocks noChangeArrowheads="1"/>
          </p:cNvSpPr>
          <p:nvPr/>
        </p:nvSpPr>
        <p:spPr bwMode="auto">
          <a:xfrm>
            <a:off x="1606624" y="3028622"/>
            <a:ext cx="6781800" cy="83099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l">
              <a:spcBef>
                <a:spcPct val="50000"/>
              </a:spcBef>
              <a:buClrTx/>
              <a:buSzTx/>
              <a:buFontTx/>
              <a:buChar char="•"/>
            </a:pPr>
            <a:r>
              <a:rPr lang="es-UY" sz="2400" b="1" i="1" dirty="0">
                <a:solidFill>
                  <a:schemeClr val="bg1"/>
                </a:solidFill>
              </a:rPr>
              <a:t>PORQUE VENIMOS MAL </a:t>
            </a:r>
            <a:r>
              <a:rPr lang="es-UY" sz="2400" b="1" i="1" dirty="0" smtClean="0">
                <a:solidFill>
                  <a:schemeClr val="bg1"/>
                </a:solidFill>
              </a:rPr>
              <a:t>(déficit, evasión  fiscal, inversión social focalizada,  baja productividad</a:t>
            </a:r>
            <a:r>
              <a:rPr lang="es-UY" sz="2400" b="1" i="1" dirty="0">
                <a:solidFill>
                  <a:schemeClr val="bg1"/>
                </a:solidFill>
              </a:rPr>
              <a:t>, </a:t>
            </a:r>
            <a:r>
              <a:rPr lang="es-UY" sz="2400" b="1" i="1" dirty="0" smtClean="0">
                <a:solidFill>
                  <a:schemeClr val="bg1"/>
                </a:solidFill>
              </a:rPr>
              <a:t>etc</a:t>
            </a:r>
            <a:r>
              <a:rPr lang="es-UY" sz="2400" b="1" i="1" dirty="0">
                <a:solidFill>
                  <a:schemeClr val="bg1"/>
                </a:solidFill>
              </a:rPr>
              <a:t>.)</a:t>
            </a:r>
            <a:endParaRPr lang="es-ES" sz="2400" b="1" i="1" dirty="0">
              <a:solidFill>
                <a:schemeClr val="bg1"/>
              </a:solidFill>
            </a:endParaRPr>
          </a:p>
        </p:txBody>
      </p:sp>
      <p:pic>
        <p:nvPicPr>
          <p:cNvPr id="95242" name="Picture 10" descr="images[59]"/>
          <p:cNvPicPr>
            <a:picLocks noChangeAspect="1" noChangeArrowheads="1"/>
          </p:cNvPicPr>
          <p:nvPr/>
        </p:nvPicPr>
        <p:blipFill>
          <a:blip r:embed="rId3" cstate="print"/>
          <a:stretch>
            <a:fillRect/>
          </a:stretch>
        </p:blipFill>
        <p:spPr bwMode="auto">
          <a:xfrm rot="-476758">
            <a:off x="2227178" y="1498027"/>
            <a:ext cx="5608064" cy="2977314"/>
          </a:xfrm>
          <a:prstGeom prst="rect">
            <a:avLst/>
          </a:prstGeom>
          <a:noFill/>
          <a:ln w="76200">
            <a:noFill/>
            <a:miter lim="800000"/>
            <a:headEnd/>
            <a:tailEnd/>
          </a:ln>
        </p:spPr>
      </p:pic>
      <p:sp>
        <p:nvSpPr>
          <p:cNvPr id="95243" name="Text Box 11"/>
          <p:cNvSpPr txBox="1">
            <a:spLocks noChangeArrowheads="1"/>
          </p:cNvSpPr>
          <p:nvPr/>
        </p:nvSpPr>
        <p:spPr bwMode="auto">
          <a:xfrm rot="386709">
            <a:off x="1907704" y="3595967"/>
            <a:ext cx="6781800" cy="46166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l">
              <a:spcBef>
                <a:spcPct val="50000"/>
              </a:spcBef>
              <a:buClrTx/>
              <a:buSzTx/>
              <a:buFontTx/>
              <a:buChar char="•"/>
            </a:pPr>
            <a:r>
              <a:rPr lang="es-UY" sz="2400" b="1" i="1" dirty="0" smtClean="0">
                <a:solidFill>
                  <a:schemeClr val="bg1"/>
                </a:solidFill>
              </a:rPr>
              <a:t>Porque hay ciclos y estilos que se agotan</a:t>
            </a:r>
            <a:endParaRPr lang="es-ES" sz="2400" b="1" i="1" dirty="0">
              <a:solidFill>
                <a:schemeClr val="bg1"/>
              </a:solidFill>
            </a:endParaRPr>
          </a:p>
        </p:txBody>
      </p:sp>
      <p:pic>
        <p:nvPicPr>
          <p:cNvPr id="95246" name="Picture 14" descr="20080324185813-dos-burros[1]"/>
          <p:cNvPicPr>
            <a:picLocks noChangeAspect="1" noChangeArrowheads="1"/>
          </p:cNvPicPr>
          <p:nvPr/>
        </p:nvPicPr>
        <p:blipFill>
          <a:blip r:embed="rId4" cstate="print"/>
          <a:srcRect/>
          <a:stretch>
            <a:fillRect/>
          </a:stretch>
        </p:blipFill>
        <p:spPr bwMode="auto">
          <a:xfrm>
            <a:off x="3115517" y="1165622"/>
            <a:ext cx="3695700" cy="3429000"/>
          </a:xfrm>
          <a:prstGeom prst="rect">
            <a:avLst/>
          </a:prstGeom>
          <a:noFill/>
          <a:ln w="76200">
            <a:noFill/>
            <a:miter lim="800000"/>
            <a:headEnd/>
            <a:tailEnd/>
          </a:ln>
        </p:spPr>
      </p:pic>
      <p:sp>
        <p:nvSpPr>
          <p:cNvPr id="95247" name="Text Box 15"/>
          <p:cNvSpPr txBox="1">
            <a:spLocks noChangeArrowheads="1"/>
          </p:cNvSpPr>
          <p:nvPr/>
        </p:nvSpPr>
        <p:spPr bwMode="auto">
          <a:xfrm rot="20854237">
            <a:off x="1676629" y="3507303"/>
            <a:ext cx="6781800" cy="46166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l">
              <a:spcBef>
                <a:spcPct val="50000"/>
              </a:spcBef>
              <a:buClrTx/>
              <a:buSzTx/>
              <a:buFontTx/>
              <a:buChar char="•"/>
            </a:pPr>
            <a:r>
              <a:rPr lang="es-UY" sz="2400" b="1" i="1" dirty="0" smtClean="0">
                <a:solidFill>
                  <a:schemeClr val="bg1"/>
                </a:solidFill>
              </a:rPr>
              <a:t>Porque interactuamos en forma ineficaz</a:t>
            </a:r>
            <a:endParaRPr lang="es-ES" sz="2400" b="1" i="1" dirty="0">
              <a:solidFill>
                <a:schemeClr val="bg1"/>
              </a:solidFill>
            </a:endParaRPr>
          </a:p>
        </p:txBody>
      </p:sp>
      <p:pic>
        <p:nvPicPr>
          <p:cNvPr id="95248" name="Picture 16" descr="imagesCABVPXH8"/>
          <p:cNvPicPr>
            <a:picLocks noChangeAspect="1" noChangeArrowheads="1"/>
          </p:cNvPicPr>
          <p:nvPr/>
        </p:nvPicPr>
        <p:blipFill>
          <a:blip r:embed="rId5" cstate="print"/>
          <a:srcRect/>
          <a:stretch>
            <a:fillRect/>
          </a:stretch>
        </p:blipFill>
        <p:spPr bwMode="auto">
          <a:xfrm rot="307169">
            <a:off x="2713854" y="1844858"/>
            <a:ext cx="4267200" cy="2800350"/>
          </a:xfrm>
          <a:prstGeom prst="rect">
            <a:avLst/>
          </a:prstGeom>
          <a:noFill/>
          <a:ln w="76200">
            <a:noFill/>
            <a:miter lim="800000"/>
            <a:headEnd/>
            <a:tailEnd/>
          </a:ln>
        </p:spPr>
      </p:pic>
      <p:sp>
        <p:nvSpPr>
          <p:cNvPr id="95249" name="Text Box 17"/>
          <p:cNvSpPr txBox="1">
            <a:spLocks noChangeArrowheads="1"/>
          </p:cNvSpPr>
          <p:nvPr/>
        </p:nvSpPr>
        <p:spPr bwMode="auto">
          <a:xfrm>
            <a:off x="1619672" y="3489852"/>
            <a:ext cx="6781800" cy="46166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lgn="l">
              <a:spcBef>
                <a:spcPct val="50000"/>
              </a:spcBef>
              <a:buClrTx/>
              <a:buSzTx/>
              <a:buFontTx/>
              <a:buChar char="•"/>
            </a:pPr>
            <a:r>
              <a:rPr lang="es-UY" sz="2400" b="1" i="1" dirty="0" smtClean="0">
                <a:solidFill>
                  <a:schemeClr val="bg1"/>
                </a:solidFill>
              </a:rPr>
              <a:t>Porque nos devora el avance tecnológico</a:t>
            </a:r>
            <a:endParaRPr lang="es-ES" sz="2400" b="1" i="1" dirty="0">
              <a:solidFill>
                <a:schemeClr val="bg1"/>
              </a:solidFill>
            </a:endParaRPr>
          </a:p>
        </p:txBody>
      </p:sp>
      <p:sp>
        <p:nvSpPr>
          <p:cNvPr id="25" name="24 Título"/>
          <p:cNvSpPr>
            <a:spLocks noGrp="1"/>
          </p:cNvSpPr>
          <p:nvPr>
            <p:ph type="title"/>
          </p:nvPr>
        </p:nvSpPr>
        <p:spPr>
          <a:xfrm>
            <a:off x="914400" y="202332"/>
            <a:ext cx="8229600" cy="857250"/>
          </a:xfrm>
        </p:spPr>
        <p:txBody>
          <a:bodyPr>
            <a:noAutofit/>
          </a:bodyPr>
          <a:lstStyle/>
          <a:p>
            <a:r>
              <a:rPr lang="es-UY" dirty="0" smtClean="0">
                <a:solidFill>
                  <a:schemeClr val="tx2">
                    <a:lumMod val="50000"/>
                  </a:schemeClr>
                </a:solidFill>
              </a:rPr>
              <a:t>Origen del cambio: ¿Por qué cambiar?</a:t>
            </a:r>
            <a:endParaRPr lang="es-SV" dirty="0">
              <a:solidFill>
                <a:schemeClr val="tx2">
                  <a:lumMod val="50000"/>
                </a:schemeClr>
              </a:solidFill>
            </a:endParaRPr>
          </a:p>
        </p:txBody>
      </p:sp>
    </p:spTree>
    <p:extLst>
      <p:ext uri="{BB962C8B-B14F-4D97-AF65-F5344CB8AC3E}">
        <p14:creationId xmlns:p14="http://schemas.microsoft.com/office/powerpoint/2010/main" val="3464125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1000"/>
                                        <p:tgtEl>
                                          <p:spTgt spid="95240"/>
                                        </p:tgtEl>
                                      </p:cBhvr>
                                    </p:animEffect>
                                    <p:anim calcmode="lin" valueType="num">
                                      <p:cBhvr>
                                        <p:cTn id="8" dur="1000" fill="hold"/>
                                        <p:tgtEl>
                                          <p:spTgt spid="95240"/>
                                        </p:tgtEl>
                                        <p:attrNameLst>
                                          <p:attrName>ppt_x</p:attrName>
                                        </p:attrNameLst>
                                      </p:cBhvr>
                                      <p:tavLst>
                                        <p:tav tm="0">
                                          <p:val>
                                            <p:strVal val="#ppt_x"/>
                                          </p:val>
                                        </p:tav>
                                        <p:tav tm="100000">
                                          <p:val>
                                            <p:strVal val="#ppt_x"/>
                                          </p:val>
                                        </p:tav>
                                      </p:tavLst>
                                    </p:anim>
                                    <p:anim calcmode="lin" valueType="num">
                                      <p:cBhvr>
                                        <p:cTn id="9" dur="1000" fill="hold"/>
                                        <p:tgtEl>
                                          <p:spTgt spid="9524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95241"/>
                                        </p:tgtEl>
                                        <p:attrNameLst>
                                          <p:attrName>style.visibility</p:attrName>
                                        </p:attrNameLst>
                                      </p:cBhvr>
                                      <p:to>
                                        <p:strVal val="visible"/>
                                      </p:to>
                                    </p:set>
                                    <p:animEffect transition="in" filter="wedge">
                                      <p:cBhvr>
                                        <p:cTn id="14" dur="2000"/>
                                        <p:tgtEl>
                                          <p:spTgt spid="9524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95242"/>
                                        </p:tgtEl>
                                        <p:attrNameLst>
                                          <p:attrName>style.visibility</p:attrName>
                                        </p:attrNameLst>
                                      </p:cBhvr>
                                      <p:to>
                                        <p:strVal val="visible"/>
                                      </p:to>
                                    </p:set>
                                    <p:anim calcmode="lin" valueType="num">
                                      <p:cBhvr>
                                        <p:cTn id="19" dur="1000" fill="hold"/>
                                        <p:tgtEl>
                                          <p:spTgt spid="95242"/>
                                        </p:tgtEl>
                                        <p:attrNameLst>
                                          <p:attrName>ppt_x</p:attrName>
                                        </p:attrNameLst>
                                      </p:cBhvr>
                                      <p:tavLst>
                                        <p:tav tm="0">
                                          <p:val>
                                            <p:strVal val="#ppt_x-.2"/>
                                          </p:val>
                                        </p:tav>
                                        <p:tav tm="100000">
                                          <p:val>
                                            <p:strVal val="#ppt_x"/>
                                          </p:val>
                                        </p:tav>
                                      </p:tavLst>
                                    </p:anim>
                                    <p:anim calcmode="lin" valueType="num">
                                      <p:cBhvr>
                                        <p:cTn id="20" dur="1000" fill="hold"/>
                                        <p:tgtEl>
                                          <p:spTgt spid="9524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524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5243"/>
                                        </p:tgtEl>
                                        <p:attrNameLst>
                                          <p:attrName>style.visibility</p:attrName>
                                        </p:attrNameLst>
                                      </p:cBhvr>
                                      <p:to>
                                        <p:strVal val="visible"/>
                                      </p:to>
                                    </p:set>
                                    <p:animEffect transition="in" filter="wedge">
                                      <p:cBhvr>
                                        <p:cTn id="26" dur="2000"/>
                                        <p:tgtEl>
                                          <p:spTgt spid="9524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95246"/>
                                        </p:tgtEl>
                                        <p:attrNameLst>
                                          <p:attrName>style.visibility</p:attrName>
                                        </p:attrNameLst>
                                      </p:cBhvr>
                                      <p:to>
                                        <p:strVal val="visible"/>
                                      </p:to>
                                    </p:set>
                                    <p:animEffect transition="in" filter="fade">
                                      <p:cBhvr>
                                        <p:cTn id="31" dur="1000"/>
                                        <p:tgtEl>
                                          <p:spTgt spid="95246"/>
                                        </p:tgtEl>
                                      </p:cBhvr>
                                    </p:animEffect>
                                    <p:anim calcmode="lin" valueType="num">
                                      <p:cBhvr>
                                        <p:cTn id="32" dur="1000" fill="hold"/>
                                        <p:tgtEl>
                                          <p:spTgt spid="95246"/>
                                        </p:tgtEl>
                                        <p:attrNameLst>
                                          <p:attrName>ppt_x</p:attrName>
                                        </p:attrNameLst>
                                      </p:cBhvr>
                                      <p:tavLst>
                                        <p:tav tm="0">
                                          <p:val>
                                            <p:strVal val="#ppt_x"/>
                                          </p:val>
                                        </p:tav>
                                        <p:tav tm="100000">
                                          <p:val>
                                            <p:strVal val="#ppt_x"/>
                                          </p:val>
                                        </p:tav>
                                      </p:tavLst>
                                    </p:anim>
                                    <p:anim calcmode="lin" valueType="num">
                                      <p:cBhvr>
                                        <p:cTn id="33" dur="1000" fill="hold"/>
                                        <p:tgtEl>
                                          <p:spTgt spid="9524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nodeType="clickEffect">
                                  <p:stCondLst>
                                    <p:cond delay="0"/>
                                  </p:stCondLst>
                                  <p:childTnLst>
                                    <p:set>
                                      <p:cBhvr>
                                        <p:cTn id="37" dur="1" fill="hold">
                                          <p:stCondLst>
                                            <p:cond delay="0"/>
                                          </p:stCondLst>
                                        </p:cTn>
                                        <p:tgtEl>
                                          <p:spTgt spid="95247"/>
                                        </p:tgtEl>
                                        <p:attrNameLst>
                                          <p:attrName>style.visibility</p:attrName>
                                        </p:attrNameLst>
                                      </p:cBhvr>
                                      <p:to>
                                        <p:strVal val="visible"/>
                                      </p:to>
                                    </p:set>
                                    <p:animEffect transition="in" filter="wedge">
                                      <p:cBhvr>
                                        <p:cTn id="38" dur="2000"/>
                                        <p:tgtEl>
                                          <p:spTgt spid="9524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nodeType="clickEffect">
                                  <p:stCondLst>
                                    <p:cond delay="0"/>
                                  </p:stCondLst>
                                  <p:iterate type="lt">
                                    <p:tmPct val="5000"/>
                                  </p:iterate>
                                  <p:childTnLst>
                                    <p:set>
                                      <p:cBhvr>
                                        <p:cTn id="42" dur="1" fill="hold">
                                          <p:stCondLst>
                                            <p:cond delay="0"/>
                                          </p:stCondLst>
                                        </p:cTn>
                                        <p:tgtEl>
                                          <p:spTgt spid="95248"/>
                                        </p:tgtEl>
                                        <p:attrNameLst>
                                          <p:attrName>style.visibility</p:attrName>
                                        </p:attrNameLst>
                                      </p:cBhvr>
                                      <p:to>
                                        <p:strVal val="visible"/>
                                      </p:to>
                                    </p:set>
                                    <p:anim calcmode="lin" valueType="num">
                                      <p:cBhvr>
                                        <p:cTn id="43" dur="1000" fill="hold"/>
                                        <p:tgtEl>
                                          <p:spTgt spid="95248"/>
                                        </p:tgtEl>
                                        <p:attrNameLst>
                                          <p:attrName>ppt_w</p:attrName>
                                        </p:attrNameLst>
                                      </p:cBhvr>
                                      <p:tavLst>
                                        <p:tav tm="0">
                                          <p:val>
                                            <p:fltVal val="0"/>
                                          </p:val>
                                        </p:tav>
                                        <p:tav tm="100000">
                                          <p:val>
                                            <p:strVal val="#ppt_w"/>
                                          </p:val>
                                        </p:tav>
                                      </p:tavLst>
                                    </p:anim>
                                    <p:anim calcmode="lin" valueType="num">
                                      <p:cBhvr>
                                        <p:cTn id="44" dur="1000" fill="hold"/>
                                        <p:tgtEl>
                                          <p:spTgt spid="95248"/>
                                        </p:tgtEl>
                                        <p:attrNameLst>
                                          <p:attrName>ppt_h</p:attrName>
                                        </p:attrNameLst>
                                      </p:cBhvr>
                                      <p:tavLst>
                                        <p:tav tm="0">
                                          <p:val>
                                            <p:fltVal val="0"/>
                                          </p:val>
                                        </p:tav>
                                        <p:tav tm="100000">
                                          <p:val>
                                            <p:strVal val="#ppt_h"/>
                                          </p:val>
                                        </p:tav>
                                      </p:tavLst>
                                    </p:anim>
                                    <p:anim calcmode="lin" valueType="num">
                                      <p:cBhvr>
                                        <p:cTn id="45" dur="1000" fill="hold"/>
                                        <p:tgtEl>
                                          <p:spTgt spid="95248"/>
                                        </p:tgtEl>
                                        <p:attrNameLst>
                                          <p:attrName>style.rotation</p:attrName>
                                        </p:attrNameLst>
                                      </p:cBhvr>
                                      <p:tavLst>
                                        <p:tav tm="0">
                                          <p:val>
                                            <p:fltVal val="90"/>
                                          </p:val>
                                        </p:tav>
                                        <p:tav tm="100000">
                                          <p:val>
                                            <p:fltVal val="0"/>
                                          </p:val>
                                        </p:tav>
                                      </p:tavLst>
                                    </p:anim>
                                    <p:animEffect transition="in" filter="fade">
                                      <p:cBhvr>
                                        <p:cTn id="46" dur="1000"/>
                                        <p:tgtEl>
                                          <p:spTgt spid="9524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95249"/>
                                        </p:tgtEl>
                                        <p:attrNameLst>
                                          <p:attrName>style.visibility</p:attrName>
                                        </p:attrNameLst>
                                      </p:cBhvr>
                                      <p:to>
                                        <p:strVal val="visible"/>
                                      </p:to>
                                    </p:set>
                                    <p:animEffect transition="in" filter="wedge">
                                      <p:cBhvr>
                                        <p:cTn id="51" dur="2000"/>
                                        <p:tgtEl>
                                          <p:spTgt spid="95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animBg="1"/>
      <p:bldP spid="95243" grpId="0" animBg="1"/>
      <p:bldP spid="952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 name="Text Box 20"/>
          <p:cNvSpPr txBox="1">
            <a:spLocks noChangeArrowheads="1"/>
          </p:cNvSpPr>
          <p:nvPr/>
        </p:nvSpPr>
        <p:spPr bwMode="auto">
          <a:xfrm>
            <a:off x="1219200" y="1314451"/>
            <a:ext cx="7239000" cy="2062103"/>
          </a:xfrm>
          <a:prstGeom prst="rect">
            <a:avLst/>
          </a:prstGeom>
          <a:noFill/>
          <a:ln w="9525" algn="ctr">
            <a:noFill/>
            <a:miter lim="800000"/>
            <a:headEnd/>
            <a:tailEnd/>
          </a:ln>
          <a:effectLst/>
        </p:spPr>
        <p:txBody>
          <a:bodyPr>
            <a:spAutoFit/>
          </a:bodyPr>
          <a:lstStyle/>
          <a:p>
            <a:pPr marL="342900" indent="-342900" algn="l">
              <a:spcBef>
                <a:spcPct val="50000"/>
              </a:spcBef>
              <a:buClr>
                <a:schemeClr val="accent2"/>
              </a:buClr>
              <a:buFont typeface="Wingdings" pitchFamily="2" charset="2"/>
              <a:buChar char="l"/>
            </a:pPr>
            <a:r>
              <a:rPr lang="es-UY" sz="3200" b="1" i="1" dirty="0" smtClean="0">
                <a:solidFill>
                  <a:srgbClr val="002060"/>
                </a:solidFill>
              </a:rPr>
              <a:t>Hacer las cosas diferente</a:t>
            </a:r>
          </a:p>
          <a:p>
            <a:pPr marL="342900" indent="-342900" algn="l">
              <a:spcBef>
                <a:spcPct val="50000"/>
              </a:spcBef>
              <a:buClr>
                <a:schemeClr val="accent2"/>
              </a:buClr>
              <a:buFont typeface="Wingdings" pitchFamily="2" charset="2"/>
              <a:buChar char="l"/>
            </a:pPr>
            <a:r>
              <a:rPr lang="es-UY" sz="3200" b="1" i="1" dirty="0" smtClean="0">
                <a:solidFill>
                  <a:srgbClr val="002060"/>
                </a:solidFill>
              </a:rPr>
              <a:t>Pensar las cosas diferente</a:t>
            </a:r>
          </a:p>
          <a:p>
            <a:pPr marL="342900" indent="-342900" algn="l">
              <a:spcBef>
                <a:spcPct val="50000"/>
              </a:spcBef>
              <a:buClr>
                <a:schemeClr val="accent2"/>
              </a:buClr>
              <a:buFont typeface="Wingdings" pitchFamily="2" charset="2"/>
              <a:buChar char="l"/>
            </a:pPr>
            <a:r>
              <a:rPr lang="es-UY" sz="3200" b="1" i="1" dirty="0" smtClean="0">
                <a:solidFill>
                  <a:srgbClr val="002060"/>
                </a:solidFill>
              </a:rPr>
              <a:t>Generar resultados diferentes</a:t>
            </a:r>
            <a:endParaRPr lang="es-ES" sz="3200" b="1" i="1" dirty="0">
              <a:solidFill>
                <a:srgbClr val="002060"/>
              </a:solidFill>
            </a:endParaRPr>
          </a:p>
        </p:txBody>
      </p:sp>
      <p:sp>
        <p:nvSpPr>
          <p:cNvPr id="70677" name="Rectangle 21"/>
          <p:cNvSpPr>
            <a:spLocks noChangeArrowheads="1"/>
          </p:cNvSpPr>
          <p:nvPr/>
        </p:nvSpPr>
        <p:spPr bwMode="auto">
          <a:xfrm>
            <a:off x="755576" y="3435846"/>
            <a:ext cx="8001000" cy="1080120"/>
          </a:xfrm>
          <a:prstGeom prst="rect">
            <a:avLst/>
          </a:prstGeom>
          <a:solidFill>
            <a:srgbClr val="006600"/>
          </a:solidFill>
          <a:ln w="76200" algn="ctr">
            <a:noFill/>
            <a:miter lim="800000"/>
            <a:headEnd/>
            <a:tailEnd/>
          </a:ln>
          <a:effectLst/>
        </p:spPr>
        <p:txBody>
          <a:bodyPr wrap="none" anchor="ctr"/>
          <a:lstStyle/>
          <a:p>
            <a:pPr marL="342900" indent="-342900" algn="l">
              <a:buFont typeface="Wingdings" pitchFamily="2" charset="2"/>
              <a:buNone/>
            </a:pPr>
            <a:r>
              <a:rPr lang="es-UY" sz="2800" i="1" dirty="0">
                <a:solidFill>
                  <a:schemeClr val="bg1"/>
                </a:solidFill>
              </a:rPr>
              <a:t>“Si quieres resultados distintos, </a:t>
            </a:r>
          </a:p>
          <a:p>
            <a:pPr marL="342900" indent="-342900" algn="l">
              <a:buFont typeface="Wingdings" pitchFamily="2" charset="2"/>
              <a:buNone/>
            </a:pPr>
            <a:r>
              <a:rPr lang="es-UY" sz="2800" i="1" dirty="0">
                <a:solidFill>
                  <a:schemeClr val="bg1"/>
                </a:solidFill>
              </a:rPr>
              <a:t>no hagas siempre lo mismo”</a:t>
            </a:r>
          </a:p>
          <a:p>
            <a:pPr marL="342900" indent="-342900" algn="l">
              <a:buFont typeface="Wingdings" pitchFamily="2" charset="2"/>
              <a:buNone/>
            </a:pPr>
            <a:r>
              <a:rPr lang="es-UY" sz="2000" i="1" dirty="0">
                <a:solidFill>
                  <a:schemeClr val="bg1"/>
                </a:solidFill>
              </a:rPr>
              <a:t>							Albert Einstein</a:t>
            </a:r>
            <a:endParaRPr lang="es-ES" sz="2000" i="1" dirty="0">
              <a:solidFill>
                <a:schemeClr val="bg1"/>
              </a:solidFill>
            </a:endParaRPr>
          </a:p>
        </p:txBody>
      </p:sp>
      <p:pic>
        <p:nvPicPr>
          <p:cNvPr id="70678" name="Picture 22" descr="imagesCAHEPKLB"/>
          <p:cNvPicPr>
            <a:picLocks noChangeAspect="1" noChangeArrowheads="1"/>
          </p:cNvPicPr>
          <p:nvPr/>
        </p:nvPicPr>
        <p:blipFill>
          <a:blip r:embed="rId2" cstate="print"/>
          <a:srcRect/>
          <a:stretch>
            <a:fillRect/>
          </a:stretch>
        </p:blipFill>
        <p:spPr bwMode="auto">
          <a:xfrm>
            <a:off x="7020272" y="2949793"/>
            <a:ext cx="1238250" cy="907256"/>
          </a:xfrm>
          <a:prstGeom prst="rect">
            <a:avLst/>
          </a:prstGeom>
          <a:noFill/>
          <a:ln w="57150">
            <a:solidFill>
              <a:schemeClr val="hlink"/>
            </a:solidFill>
            <a:miter lim="800000"/>
            <a:headEnd/>
            <a:tailEnd/>
          </a:ln>
        </p:spPr>
      </p:pic>
      <p:sp>
        <p:nvSpPr>
          <p:cNvPr id="8" name="7 Título"/>
          <p:cNvSpPr>
            <a:spLocks noGrp="1"/>
          </p:cNvSpPr>
          <p:nvPr>
            <p:ph type="title"/>
          </p:nvPr>
        </p:nvSpPr>
        <p:spPr/>
        <p:txBody>
          <a:bodyPr>
            <a:normAutofit/>
          </a:bodyPr>
          <a:lstStyle/>
          <a:p>
            <a:r>
              <a:rPr lang="es-UY" dirty="0" smtClean="0">
                <a:solidFill>
                  <a:schemeClr val="tx2">
                    <a:lumMod val="50000"/>
                  </a:schemeClr>
                </a:solidFill>
              </a:rPr>
              <a:t>¿Qué es cambiar?</a:t>
            </a:r>
            <a:endParaRPr lang="es-SV" dirty="0">
              <a:solidFill>
                <a:schemeClr val="tx2">
                  <a:lumMod val="50000"/>
                </a:schemeClr>
              </a:solidFill>
            </a:endParaRPr>
          </a:p>
        </p:txBody>
      </p:sp>
    </p:spTree>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70676">
                                            <p:txEl>
                                              <p:pRg st="0" end="0"/>
                                            </p:txEl>
                                          </p:spTgt>
                                        </p:tgtEl>
                                        <p:attrNameLst>
                                          <p:attrName>style.visibility</p:attrName>
                                        </p:attrNameLst>
                                      </p:cBhvr>
                                      <p:to>
                                        <p:strVal val="visible"/>
                                      </p:to>
                                    </p:set>
                                    <p:anim calcmode="lin" valueType="num">
                                      <p:cBhvr>
                                        <p:cTn id="7" dur="1000" fill="hold"/>
                                        <p:tgtEl>
                                          <p:spTgt spid="7067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067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67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0676">
                                            <p:txEl>
                                              <p:pRg st="1" end="1"/>
                                            </p:txEl>
                                          </p:spTgt>
                                        </p:tgtEl>
                                        <p:attrNameLst>
                                          <p:attrName>style.visibility</p:attrName>
                                        </p:attrNameLst>
                                      </p:cBhvr>
                                      <p:to>
                                        <p:strVal val="visible"/>
                                      </p:to>
                                    </p:set>
                                    <p:anim calcmode="lin" valueType="num">
                                      <p:cBhvr>
                                        <p:cTn id="14" dur="1000" fill="hold"/>
                                        <p:tgtEl>
                                          <p:spTgt spid="7067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7067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0676">
                                            <p:txEl>
                                              <p:pRg st="2" end="2"/>
                                            </p:txEl>
                                          </p:spTgt>
                                        </p:tgtEl>
                                        <p:attrNameLst>
                                          <p:attrName>style.visibility</p:attrName>
                                        </p:attrNameLst>
                                      </p:cBhvr>
                                      <p:to>
                                        <p:strVal val="visible"/>
                                      </p:to>
                                    </p:set>
                                    <p:anim calcmode="lin" valueType="num">
                                      <p:cBhvr>
                                        <p:cTn id="21" dur="1000" fill="hold"/>
                                        <p:tgtEl>
                                          <p:spTgt spid="7067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067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7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0677"/>
                                        </p:tgtEl>
                                        <p:attrNameLst>
                                          <p:attrName>style.visibility</p:attrName>
                                        </p:attrNameLst>
                                      </p:cBhvr>
                                      <p:to>
                                        <p:strVal val="visible"/>
                                      </p:to>
                                    </p:set>
                                    <p:anim calcmode="lin" valueType="num">
                                      <p:cBhvr>
                                        <p:cTn id="28" dur="1000" fill="hold"/>
                                        <p:tgtEl>
                                          <p:spTgt spid="70677"/>
                                        </p:tgtEl>
                                        <p:attrNameLst>
                                          <p:attrName>ppt_w</p:attrName>
                                        </p:attrNameLst>
                                      </p:cBhvr>
                                      <p:tavLst>
                                        <p:tav tm="0">
                                          <p:val>
                                            <p:strVal val="#ppt_w*0.70"/>
                                          </p:val>
                                        </p:tav>
                                        <p:tav tm="100000">
                                          <p:val>
                                            <p:strVal val="#ppt_w"/>
                                          </p:val>
                                        </p:tav>
                                      </p:tavLst>
                                    </p:anim>
                                    <p:anim calcmode="lin" valueType="num">
                                      <p:cBhvr>
                                        <p:cTn id="29" dur="1000" fill="hold"/>
                                        <p:tgtEl>
                                          <p:spTgt spid="70677"/>
                                        </p:tgtEl>
                                        <p:attrNameLst>
                                          <p:attrName>ppt_h</p:attrName>
                                        </p:attrNameLst>
                                      </p:cBhvr>
                                      <p:tavLst>
                                        <p:tav tm="0">
                                          <p:val>
                                            <p:strVal val="#ppt_h"/>
                                          </p:val>
                                        </p:tav>
                                        <p:tav tm="100000">
                                          <p:val>
                                            <p:strVal val="#ppt_h"/>
                                          </p:val>
                                        </p:tav>
                                      </p:tavLst>
                                    </p:anim>
                                    <p:animEffect transition="in" filter="fade">
                                      <p:cBhvr>
                                        <p:cTn id="30" dur="1000"/>
                                        <p:tgtEl>
                                          <p:spTgt spid="7067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Text Box 5"/>
          <p:cNvSpPr txBox="1">
            <a:spLocks noChangeArrowheads="1"/>
          </p:cNvSpPr>
          <p:nvPr/>
        </p:nvSpPr>
        <p:spPr bwMode="auto">
          <a:xfrm>
            <a:off x="1299592" y="1149289"/>
            <a:ext cx="7239000" cy="3108543"/>
          </a:xfrm>
          <a:prstGeom prst="rect">
            <a:avLst/>
          </a:prstGeom>
          <a:noFill/>
          <a:ln w="9525" algn="ctr">
            <a:noFill/>
            <a:miter lim="800000"/>
            <a:headEnd/>
            <a:tailEnd/>
          </a:ln>
          <a:effectLst/>
        </p:spPr>
        <p:txBody>
          <a:bodyPr>
            <a:spAutoFit/>
          </a:bodyPr>
          <a:lstStyle/>
          <a:p>
            <a:pPr marL="342900" indent="-342900" algn="l">
              <a:spcBef>
                <a:spcPct val="50000"/>
              </a:spcBef>
              <a:buClr>
                <a:schemeClr val="accent2"/>
              </a:buClr>
              <a:buFont typeface="Wingdings" pitchFamily="2" charset="2"/>
              <a:buChar char="l"/>
            </a:pPr>
            <a:r>
              <a:rPr lang="es-UY" sz="2800" b="1" i="1" dirty="0" smtClean="0">
                <a:solidFill>
                  <a:srgbClr val="006600"/>
                </a:solidFill>
              </a:rPr>
              <a:t>Sea cual sea el origen, para que los cambios ocurran debe haber un plan</a:t>
            </a:r>
          </a:p>
          <a:p>
            <a:pPr marL="342900" indent="-342900" algn="l">
              <a:spcBef>
                <a:spcPct val="50000"/>
              </a:spcBef>
              <a:buClr>
                <a:schemeClr val="accent2"/>
              </a:buClr>
              <a:buFont typeface="Wingdings" pitchFamily="2" charset="2"/>
              <a:buChar char="l"/>
            </a:pPr>
            <a:r>
              <a:rPr lang="es-UY" sz="2800" b="1" i="1" dirty="0" smtClean="0">
                <a:solidFill>
                  <a:srgbClr val="006600"/>
                </a:solidFill>
              </a:rPr>
              <a:t>Cuando hablamos de </a:t>
            </a:r>
            <a:r>
              <a:rPr lang="es-UY" sz="2800" b="1" i="1" dirty="0" smtClean="0">
                <a:solidFill>
                  <a:schemeClr val="hlink"/>
                </a:solidFill>
              </a:rPr>
              <a:t>cambio cultural</a:t>
            </a:r>
            <a:r>
              <a:rPr lang="es-UY" sz="2800" b="1" i="1" dirty="0" smtClean="0">
                <a:solidFill>
                  <a:srgbClr val="006600"/>
                </a:solidFill>
              </a:rPr>
              <a:t> hablamos de </a:t>
            </a:r>
            <a:r>
              <a:rPr lang="es-UY" sz="2800" b="1" i="1" dirty="0" smtClean="0">
                <a:solidFill>
                  <a:schemeClr val="hlink"/>
                </a:solidFill>
              </a:rPr>
              <a:t>cambio planeado</a:t>
            </a:r>
          </a:p>
          <a:p>
            <a:pPr marL="342900" indent="-342900" algn="l">
              <a:spcBef>
                <a:spcPct val="50000"/>
              </a:spcBef>
              <a:buClr>
                <a:schemeClr val="accent2"/>
              </a:buClr>
              <a:buFont typeface="Wingdings" pitchFamily="2" charset="2"/>
              <a:buChar char="l"/>
            </a:pPr>
            <a:r>
              <a:rPr lang="es-UY" sz="2800" b="1" i="1" dirty="0" smtClean="0">
                <a:solidFill>
                  <a:srgbClr val="006600"/>
                </a:solidFill>
              </a:rPr>
              <a:t>Planear un cambio no es hacer una lista de actividades</a:t>
            </a:r>
            <a:endParaRPr lang="es-ES" sz="2800" b="1" i="1" dirty="0">
              <a:solidFill>
                <a:srgbClr val="006600"/>
              </a:solidFill>
            </a:endParaRPr>
          </a:p>
        </p:txBody>
      </p:sp>
      <p:pic>
        <p:nvPicPr>
          <p:cNvPr id="74760" name="Picture 8" descr="700-QuinoUstedEstaAqui[1]"/>
          <p:cNvPicPr>
            <a:picLocks noChangeAspect="1" noChangeArrowheads="1"/>
          </p:cNvPicPr>
          <p:nvPr/>
        </p:nvPicPr>
        <p:blipFill>
          <a:blip r:embed="rId2" cstate="print"/>
          <a:srcRect/>
          <a:stretch>
            <a:fillRect/>
          </a:stretch>
        </p:blipFill>
        <p:spPr bwMode="auto">
          <a:xfrm>
            <a:off x="952450" y="843558"/>
            <a:ext cx="7219950" cy="3350419"/>
          </a:xfrm>
          <a:prstGeom prst="rect">
            <a:avLst/>
          </a:prstGeom>
          <a:noFill/>
          <a:ln w="76200">
            <a:noFill/>
            <a:miter lim="800000"/>
            <a:headEnd/>
            <a:tailEnd/>
          </a:ln>
        </p:spPr>
      </p:pic>
      <p:sp>
        <p:nvSpPr>
          <p:cNvPr id="74761" name="Rectangle 9"/>
          <p:cNvSpPr>
            <a:spLocks noChangeArrowheads="1"/>
          </p:cNvSpPr>
          <p:nvPr/>
        </p:nvSpPr>
        <p:spPr bwMode="auto">
          <a:xfrm>
            <a:off x="3657600" y="843558"/>
            <a:ext cx="5486400" cy="52378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342900" indent="-342900">
              <a:buFont typeface="Wingdings" pitchFamily="2" charset="2"/>
              <a:buNone/>
            </a:pPr>
            <a:r>
              <a:rPr lang="es-UY" sz="2400" b="1" i="1" dirty="0" smtClean="0">
                <a:solidFill>
                  <a:schemeClr val="bg1"/>
                </a:solidFill>
              </a:rPr>
              <a:t>Identificar y reconocer  punto de partida</a:t>
            </a:r>
            <a:endParaRPr lang="es-ES" sz="2400" b="1" i="1" dirty="0">
              <a:solidFill>
                <a:schemeClr val="bg1"/>
              </a:solidFill>
            </a:endParaRPr>
          </a:p>
        </p:txBody>
      </p:sp>
      <p:pic>
        <p:nvPicPr>
          <p:cNvPr id="7476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17906">
            <a:off x="2546050" y="1049653"/>
            <a:ext cx="4667250" cy="3500438"/>
          </a:xfrm>
          <a:prstGeom prst="rect">
            <a:avLst/>
          </a:prstGeom>
          <a:noFill/>
          <a:ln w="76200">
            <a:noFill/>
            <a:miter lim="800000"/>
            <a:headEnd/>
            <a:tailEnd/>
          </a:ln>
        </p:spPr>
      </p:pic>
      <p:sp>
        <p:nvSpPr>
          <p:cNvPr id="74763" name="Rectangle 11"/>
          <p:cNvSpPr>
            <a:spLocks noChangeArrowheads="1"/>
          </p:cNvSpPr>
          <p:nvPr/>
        </p:nvSpPr>
        <p:spPr bwMode="auto">
          <a:xfrm rot="21244696">
            <a:off x="2653469" y="3769416"/>
            <a:ext cx="5486400" cy="6858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342900" indent="-342900">
              <a:buFont typeface="Wingdings" pitchFamily="2" charset="2"/>
              <a:buNone/>
            </a:pPr>
            <a:r>
              <a:rPr lang="es-UY" sz="2400" b="1" i="1" dirty="0" smtClean="0">
                <a:solidFill>
                  <a:schemeClr val="bg1"/>
                </a:solidFill>
              </a:rPr>
              <a:t>Identificar y reconocer  punto de llegada</a:t>
            </a:r>
            <a:endParaRPr lang="es-ES" sz="2400" b="1" i="1" dirty="0">
              <a:solidFill>
                <a:schemeClr val="bg1"/>
              </a:solidFill>
            </a:endParaRPr>
          </a:p>
        </p:txBody>
      </p:sp>
      <p:pic>
        <p:nvPicPr>
          <p:cNvPr id="7476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0509046">
            <a:off x="1785861" y="1183149"/>
            <a:ext cx="5562600" cy="3124935"/>
          </a:xfrm>
          <a:prstGeom prst="rect">
            <a:avLst/>
          </a:prstGeom>
          <a:noFill/>
          <a:ln w="76200">
            <a:noFill/>
            <a:miter lim="800000"/>
            <a:headEnd/>
            <a:tailEnd/>
          </a:ln>
        </p:spPr>
      </p:pic>
      <p:sp>
        <p:nvSpPr>
          <p:cNvPr id="74766" name="Rectangle 14"/>
          <p:cNvSpPr>
            <a:spLocks noChangeArrowheads="1"/>
          </p:cNvSpPr>
          <p:nvPr/>
        </p:nvSpPr>
        <p:spPr bwMode="auto">
          <a:xfrm>
            <a:off x="93712" y="1815667"/>
            <a:ext cx="5486400"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marL="342900" indent="-342900" algn="ctr">
              <a:buFont typeface="Wingdings" pitchFamily="2" charset="2"/>
              <a:buNone/>
            </a:pPr>
            <a:r>
              <a:rPr lang="es-UY" sz="2400" b="1" i="1" dirty="0" smtClean="0">
                <a:solidFill>
                  <a:schemeClr val="bg1"/>
                </a:solidFill>
              </a:rPr>
              <a:t>Diseñar y comunicar un Mapa de ruta</a:t>
            </a:r>
            <a:endParaRPr lang="es-ES" sz="2400" b="1" i="1" dirty="0">
              <a:solidFill>
                <a:schemeClr val="bg1"/>
              </a:solidFill>
            </a:endParaRPr>
          </a:p>
        </p:txBody>
      </p:sp>
      <p:sp>
        <p:nvSpPr>
          <p:cNvPr id="13" name="12 Título"/>
          <p:cNvSpPr>
            <a:spLocks noGrp="1"/>
          </p:cNvSpPr>
          <p:nvPr>
            <p:ph type="title"/>
          </p:nvPr>
        </p:nvSpPr>
        <p:spPr>
          <a:xfrm>
            <a:off x="1331640" y="0"/>
            <a:ext cx="7812360" cy="857250"/>
          </a:xfrm>
        </p:spPr>
        <p:txBody>
          <a:bodyPr>
            <a:normAutofit fontScale="90000"/>
          </a:bodyPr>
          <a:lstStyle/>
          <a:p>
            <a:r>
              <a:rPr lang="es-UY" dirty="0" smtClean="0">
                <a:solidFill>
                  <a:srgbClr val="002060"/>
                </a:solidFill>
              </a:rPr>
              <a:t>Origen del cambio y plan de cambio</a:t>
            </a:r>
            <a:endParaRPr lang="es-SV"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 calcmode="lin" valueType="num">
                                      <p:cBhvr>
                                        <p:cTn id="7" dur="1000" fill="hold"/>
                                        <p:tgtEl>
                                          <p:spTgt spid="7475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475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475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4757">
                                            <p:txEl>
                                              <p:pRg st="1" end="1"/>
                                            </p:txEl>
                                          </p:spTgt>
                                        </p:tgtEl>
                                        <p:attrNameLst>
                                          <p:attrName>style.visibility</p:attrName>
                                        </p:attrNameLst>
                                      </p:cBhvr>
                                      <p:to>
                                        <p:strVal val="visible"/>
                                      </p:to>
                                    </p:set>
                                    <p:anim calcmode="lin" valueType="num">
                                      <p:cBhvr>
                                        <p:cTn id="14" dur="1000" fill="hold"/>
                                        <p:tgtEl>
                                          <p:spTgt spid="7475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7475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475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4757">
                                            <p:txEl>
                                              <p:pRg st="2" end="2"/>
                                            </p:txEl>
                                          </p:spTgt>
                                        </p:tgtEl>
                                        <p:attrNameLst>
                                          <p:attrName>style.visibility</p:attrName>
                                        </p:attrNameLst>
                                      </p:cBhvr>
                                      <p:to>
                                        <p:strVal val="visible"/>
                                      </p:to>
                                    </p:set>
                                    <p:anim calcmode="lin" valueType="num">
                                      <p:cBhvr>
                                        <p:cTn id="21" dur="1000" fill="hold"/>
                                        <p:tgtEl>
                                          <p:spTgt spid="7475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475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475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nodeType="clickEffect">
                                  <p:stCondLst>
                                    <p:cond delay="0"/>
                                  </p:stCondLst>
                                  <p:childTnLst>
                                    <p:set>
                                      <p:cBhvr>
                                        <p:cTn id="27" dur="1" fill="hold">
                                          <p:stCondLst>
                                            <p:cond delay="0"/>
                                          </p:stCondLst>
                                        </p:cTn>
                                        <p:tgtEl>
                                          <p:spTgt spid="74760"/>
                                        </p:tgtEl>
                                        <p:attrNameLst>
                                          <p:attrName>style.visibility</p:attrName>
                                        </p:attrNameLst>
                                      </p:cBhvr>
                                      <p:to>
                                        <p:strVal val="visible"/>
                                      </p:to>
                                    </p:set>
                                    <p:animEffect transition="in" filter="fade">
                                      <p:cBhvr>
                                        <p:cTn id="28" dur="2000"/>
                                        <p:tgtEl>
                                          <p:spTgt spid="74760"/>
                                        </p:tgtEl>
                                      </p:cBhvr>
                                    </p:animEffect>
                                    <p:anim calcmode="lin" valueType="num">
                                      <p:cBhvr>
                                        <p:cTn id="29" dur="2000" fill="hold"/>
                                        <p:tgtEl>
                                          <p:spTgt spid="74760"/>
                                        </p:tgtEl>
                                        <p:attrNameLst>
                                          <p:attrName>style.rotation</p:attrName>
                                        </p:attrNameLst>
                                      </p:cBhvr>
                                      <p:tavLst>
                                        <p:tav tm="0">
                                          <p:val>
                                            <p:fltVal val="720"/>
                                          </p:val>
                                        </p:tav>
                                        <p:tav tm="100000">
                                          <p:val>
                                            <p:fltVal val="0"/>
                                          </p:val>
                                        </p:tav>
                                      </p:tavLst>
                                    </p:anim>
                                    <p:anim calcmode="lin" valueType="num">
                                      <p:cBhvr>
                                        <p:cTn id="30" dur="2000" fill="hold"/>
                                        <p:tgtEl>
                                          <p:spTgt spid="74760"/>
                                        </p:tgtEl>
                                        <p:attrNameLst>
                                          <p:attrName>ppt_h</p:attrName>
                                        </p:attrNameLst>
                                      </p:cBhvr>
                                      <p:tavLst>
                                        <p:tav tm="0">
                                          <p:val>
                                            <p:fltVal val="0"/>
                                          </p:val>
                                        </p:tav>
                                        <p:tav tm="100000">
                                          <p:val>
                                            <p:strVal val="#ppt_h"/>
                                          </p:val>
                                        </p:tav>
                                      </p:tavLst>
                                    </p:anim>
                                    <p:anim calcmode="lin" valueType="num">
                                      <p:cBhvr>
                                        <p:cTn id="31" dur="2000" fill="hold"/>
                                        <p:tgtEl>
                                          <p:spTgt spid="74760"/>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74761"/>
                                        </p:tgtEl>
                                        <p:attrNameLst>
                                          <p:attrName>style.visibility</p:attrName>
                                        </p:attrNameLst>
                                      </p:cBhvr>
                                      <p:to>
                                        <p:strVal val="visible"/>
                                      </p:to>
                                    </p:set>
                                    <p:animEffect transition="in" filter="wedge">
                                      <p:cBhvr>
                                        <p:cTn id="36" dur="2000"/>
                                        <p:tgtEl>
                                          <p:spTgt spid="7476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iterate type="lt">
                                    <p:tmPct val="5000"/>
                                  </p:iterate>
                                  <p:childTnLst>
                                    <p:set>
                                      <p:cBhvr>
                                        <p:cTn id="40" dur="1" fill="hold">
                                          <p:stCondLst>
                                            <p:cond delay="0"/>
                                          </p:stCondLst>
                                        </p:cTn>
                                        <p:tgtEl>
                                          <p:spTgt spid="74762"/>
                                        </p:tgtEl>
                                        <p:attrNameLst>
                                          <p:attrName>style.visibility</p:attrName>
                                        </p:attrNameLst>
                                      </p:cBhvr>
                                      <p:to>
                                        <p:strVal val="visible"/>
                                      </p:to>
                                    </p:set>
                                    <p:anim calcmode="lin" valueType="num">
                                      <p:cBhvr>
                                        <p:cTn id="41" dur="1000" fill="hold"/>
                                        <p:tgtEl>
                                          <p:spTgt spid="74762"/>
                                        </p:tgtEl>
                                        <p:attrNameLst>
                                          <p:attrName>ppt_w</p:attrName>
                                        </p:attrNameLst>
                                      </p:cBhvr>
                                      <p:tavLst>
                                        <p:tav tm="0">
                                          <p:val>
                                            <p:fltVal val="0"/>
                                          </p:val>
                                        </p:tav>
                                        <p:tav tm="100000">
                                          <p:val>
                                            <p:strVal val="#ppt_w"/>
                                          </p:val>
                                        </p:tav>
                                      </p:tavLst>
                                    </p:anim>
                                    <p:anim calcmode="lin" valueType="num">
                                      <p:cBhvr>
                                        <p:cTn id="42" dur="1000" fill="hold"/>
                                        <p:tgtEl>
                                          <p:spTgt spid="74762"/>
                                        </p:tgtEl>
                                        <p:attrNameLst>
                                          <p:attrName>ppt_h</p:attrName>
                                        </p:attrNameLst>
                                      </p:cBhvr>
                                      <p:tavLst>
                                        <p:tav tm="0">
                                          <p:val>
                                            <p:fltVal val="0"/>
                                          </p:val>
                                        </p:tav>
                                        <p:tav tm="100000">
                                          <p:val>
                                            <p:strVal val="#ppt_h"/>
                                          </p:val>
                                        </p:tav>
                                      </p:tavLst>
                                    </p:anim>
                                    <p:anim calcmode="lin" valueType="num">
                                      <p:cBhvr>
                                        <p:cTn id="43" dur="1000" fill="hold"/>
                                        <p:tgtEl>
                                          <p:spTgt spid="74762"/>
                                        </p:tgtEl>
                                        <p:attrNameLst>
                                          <p:attrName>style.rotation</p:attrName>
                                        </p:attrNameLst>
                                      </p:cBhvr>
                                      <p:tavLst>
                                        <p:tav tm="0">
                                          <p:val>
                                            <p:fltVal val="90"/>
                                          </p:val>
                                        </p:tav>
                                        <p:tav tm="100000">
                                          <p:val>
                                            <p:fltVal val="0"/>
                                          </p:val>
                                        </p:tav>
                                      </p:tavLst>
                                    </p:anim>
                                    <p:animEffect transition="in" filter="fade">
                                      <p:cBhvr>
                                        <p:cTn id="44" dur="1000"/>
                                        <p:tgtEl>
                                          <p:spTgt spid="7476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74763"/>
                                        </p:tgtEl>
                                        <p:attrNameLst>
                                          <p:attrName>style.visibility</p:attrName>
                                        </p:attrNameLst>
                                      </p:cBhvr>
                                      <p:to>
                                        <p:strVal val="visible"/>
                                      </p:to>
                                    </p:set>
                                    <p:animEffect transition="in" filter="wedge">
                                      <p:cBhvr>
                                        <p:cTn id="49" dur="2000"/>
                                        <p:tgtEl>
                                          <p:spTgt spid="7476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nodeType="clickEffect">
                                  <p:stCondLst>
                                    <p:cond delay="0"/>
                                  </p:stCondLst>
                                  <p:childTnLst>
                                    <p:set>
                                      <p:cBhvr>
                                        <p:cTn id="53" dur="1" fill="hold">
                                          <p:stCondLst>
                                            <p:cond delay="0"/>
                                          </p:stCondLst>
                                        </p:cTn>
                                        <p:tgtEl>
                                          <p:spTgt spid="74764"/>
                                        </p:tgtEl>
                                        <p:attrNameLst>
                                          <p:attrName>style.visibility</p:attrName>
                                        </p:attrNameLst>
                                      </p:cBhvr>
                                      <p:to>
                                        <p:strVal val="visible"/>
                                      </p:to>
                                    </p:set>
                                    <p:anim calcmode="lin" valueType="num">
                                      <p:cBhvr>
                                        <p:cTn id="54" dur="1000" fill="hold"/>
                                        <p:tgtEl>
                                          <p:spTgt spid="74764"/>
                                        </p:tgtEl>
                                        <p:attrNameLst>
                                          <p:attrName>ppt_x</p:attrName>
                                        </p:attrNameLst>
                                      </p:cBhvr>
                                      <p:tavLst>
                                        <p:tav tm="0">
                                          <p:val>
                                            <p:strVal val="#ppt_x-.2"/>
                                          </p:val>
                                        </p:tav>
                                        <p:tav tm="100000">
                                          <p:val>
                                            <p:strVal val="#ppt_x"/>
                                          </p:val>
                                        </p:tav>
                                      </p:tavLst>
                                    </p:anim>
                                    <p:anim calcmode="lin" valueType="num">
                                      <p:cBhvr>
                                        <p:cTn id="55" dur="1000" fill="hold"/>
                                        <p:tgtEl>
                                          <p:spTgt spid="7476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7476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74766"/>
                                        </p:tgtEl>
                                        <p:attrNameLst>
                                          <p:attrName>style.visibility</p:attrName>
                                        </p:attrNameLst>
                                      </p:cBhvr>
                                      <p:to>
                                        <p:strVal val="visible"/>
                                      </p:to>
                                    </p:set>
                                    <p:animEffect transition="in" filter="wedge">
                                      <p:cBhvr>
                                        <p:cTn id="61" dur="2000"/>
                                        <p:tgtEl>
                                          <p:spTgt spid="74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1" grpId="0" animBg="1"/>
      <p:bldP spid="74763" grpId="0" animBg="1"/>
      <p:bldP spid="747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dirty="0" smtClean="0"/>
              <a:t>El punto de partida</a:t>
            </a:r>
            <a:endParaRPr lang="es-SV" dirty="0"/>
          </a:p>
        </p:txBody>
      </p:sp>
      <p:sp>
        <p:nvSpPr>
          <p:cNvPr id="3" name="2 Marcador de contenido"/>
          <p:cNvSpPr>
            <a:spLocks noGrp="1"/>
          </p:cNvSpPr>
          <p:nvPr>
            <p:ph idx="1"/>
          </p:nvPr>
        </p:nvSpPr>
        <p:spPr>
          <a:xfrm>
            <a:off x="457200" y="1005577"/>
            <a:ext cx="8229600" cy="3394472"/>
          </a:xfrm>
        </p:spPr>
        <p:txBody>
          <a:bodyPr>
            <a:normAutofit fontScale="92500" lnSpcReduction="10000"/>
          </a:bodyPr>
          <a:lstStyle/>
          <a:p>
            <a:pPr algn="just"/>
            <a:r>
              <a:rPr lang="es-SV" i="1" dirty="0" smtClean="0"/>
              <a:t>Diseñar e implementar un programa de Educación Fiscal, lo cual no fue tarea fácil, especialmente porque sus resultados no inciden directamente a corto plazo en la recaudación como los planes de fiscalización. Requieren de un </a:t>
            </a:r>
            <a:r>
              <a:rPr lang="es-SV" b="1" i="1" dirty="0" smtClean="0">
                <a:solidFill>
                  <a:srgbClr val="FF0000"/>
                </a:solidFill>
              </a:rPr>
              <a:t>cambio en la cultura ciudadana</a:t>
            </a:r>
            <a:r>
              <a:rPr lang="es-SV" i="1" dirty="0" smtClean="0"/>
              <a:t> que inevitablemente sólo puede producirse a medio o largo plazo.</a:t>
            </a:r>
            <a:endParaRPr lang="es-SV" i="1" dirty="0"/>
          </a:p>
        </p:txBody>
      </p:sp>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Objetivos iniciales del Programa</a:t>
            </a:r>
            <a:endParaRPr lang="es-SV" dirty="0"/>
          </a:p>
        </p:txBody>
      </p:sp>
      <p:sp>
        <p:nvSpPr>
          <p:cNvPr id="3" name="2 Marcador de contenido"/>
          <p:cNvSpPr>
            <a:spLocks noGrp="1"/>
          </p:cNvSpPr>
          <p:nvPr>
            <p:ph idx="1"/>
          </p:nvPr>
        </p:nvSpPr>
        <p:spPr>
          <a:xfrm>
            <a:off x="107504" y="897564"/>
            <a:ext cx="8928992" cy="4122458"/>
          </a:xfrm>
        </p:spPr>
        <p:txBody>
          <a:bodyPr vert="horz" lIns="91440" tIns="45720" rIns="91440" bIns="45720" rtlCol="0">
            <a:noAutofit/>
          </a:bodyPr>
          <a:lstStyle/>
          <a:p>
            <a:pPr algn="just"/>
            <a:r>
              <a:rPr lang="es-SV" sz="2200" i="1" dirty="0"/>
              <a:t>L</a:t>
            </a:r>
            <a:r>
              <a:rPr lang="es-SV" sz="2200" i="1" dirty="0" smtClean="0"/>
              <a:t>a  </a:t>
            </a:r>
            <a:r>
              <a:rPr lang="es-SV" sz="2200" i="1" dirty="0"/>
              <a:t>conformación  de  un  equipo  interdisciplinario  de  educación  fiscal  para  lograr  trabajar  estrategias  variadas  de  educación  cívico  tributaria  como  un  componente  de  la  cultura tributaria del país. </a:t>
            </a:r>
            <a:endParaRPr lang="es-SV" sz="2200" i="1" dirty="0" smtClean="0"/>
          </a:p>
          <a:p>
            <a:pPr algn="just"/>
            <a:r>
              <a:rPr lang="es-SV" sz="2200" i="1" dirty="0" smtClean="0"/>
              <a:t>Brindar  </a:t>
            </a:r>
            <a:r>
              <a:rPr lang="es-SV" sz="2200" i="1" dirty="0"/>
              <a:t>herramientas,  tanto  desde  el  ámbito  de  la  educación  formal como  de  la  educación  no  formal,  que  </a:t>
            </a:r>
            <a:r>
              <a:rPr lang="es-SV" sz="2200" i="1" dirty="0" smtClean="0"/>
              <a:t>permitieran  </a:t>
            </a:r>
            <a:r>
              <a:rPr lang="es-SV" sz="2200" i="1" dirty="0"/>
              <a:t>instalar  la  temática tributaria  entre  la  población  infantil  y  juvenil,  logrando  una  mayor comprensión </a:t>
            </a:r>
            <a:r>
              <a:rPr lang="es-SV" sz="2200" i="1" dirty="0" smtClean="0"/>
              <a:t>de la función </a:t>
            </a:r>
            <a:r>
              <a:rPr lang="es-SV" sz="2200" i="1" dirty="0"/>
              <a:t>social de los </a:t>
            </a:r>
            <a:r>
              <a:rPr lang="es-SV" sz="2200" i="1" dirty="0" smtClean="0"/>
              <a:t>tributos,  </a:t>
            </a:r>
            <a:r>
              <a:rPr lang="es-SV" sz="2200" i="1" dirty="0"/>
              <a:t>y fomentando que el  contrabando,  la  evasión  y  </a:t>
            </a:r>
            <a:r>
              <a:rPr lang="es-SV" sz="2200" i="1" dirty="0" smtClean="0"/>
              <a:t>elusión  </a:t>
            </a:r>
            <a:r>
              <a:rPr lang="es-SV" sz="2200" i="1" dirty="0"/>
              <a:t>sean  consideradas  como  conductas  </a:t>
            </a:r>
            <a:r>
              <a:rPr lang="es-SV" sz="2200" i="1" dirty="0" smtClean="0"/>
              <a:t>indebidas </a:t>
            </a:r>
            <a:r>
              <a:rPr lang="es-SV" sz="2200" i="1" dirty="0"/>
              <a:t>para  el  desarrollo de  una  sociedad </a:t>
            </a:r>
            <a:r>
              <a:rPr lang="es-SV" sz="2200" i="1" dirty="0" smtClean="0"/>
              <a:t> más equitativa</a:t>
            </a:r>
            <a:r>
              <a:rPr lang="es-SV" sz="2400" i="1" dirty="0"/>
              <a:t>. </a:t>
            </a:r>
            <a:endParaRPr lang="es-SV" sz="2400" i="1" dirty="0" smtClean="0"/>
          </a:p>
        </p:txBody>
      </p:sp>
    </p:spTree>
    <p:extLst>
      <p:ext uri="{BB962C8B-B14F-4D97-AF65-F5344CB8AC3E}">
        <p14:creationId xmlns:p14="http://schemas.microsoft.com/office/powerpoint/2010/main" val="820129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Objetivos iniciales del Programa</a:t>
            </a:r>
            <a:endParaRPr lang="es-SV" dirty="0"/>
          </a:p>
        </p:txBody>
      </p:sp>
      <p:sp>
        <p:nvSpPr>
          <p:cNvPr id="3" name="2 Marcador de contenido"/>
          <p:cNvSpPr>
            <a:spLocks noGrp="1"/>
          </p:cNvSpPr>
          <p:nvPr>
            <p:ph idx="1"/>
          </p:nvPr>
        </p:nvSpPr>
        <p:spPr>
          <a:xfrm>
            <a:off x="457200" y="897564"/>
            <a:ext cx="8229600" cy="3564396"/>
          </a:xfrm>
        </p:spPr>
        <p:txBody>
          <a:bodyPr vert="horz" lIns="91440" tIns="45720" rIns="91440" bIns="45720" rtlCol="0">
            <a:noAutofit/>
          </a:bodyPr>
          <a:lstStyle/>
          <a:p>
            <a:pPr algn="just"/>
            <a:r>
              <a:rPr lang="es-SV" sz="2400" i="1" dirty="0" smtClean="0"/>
              <a:t>Aportar </a:t>
            </a:r>
            <a:r>
              <a:rPr lang="es-SV" sz="2400" i="1" dirty="0"/>
              <a:t>elementos y conceptos que permitan abordar, desde el ámbito educativo,  temas  complejos  de  naturaleza  tributaria,  así  como  aspectos relacionados con la participación ciudadana y la formación en valores. </a:t>
            </a:r>
            <a:endParaRPr lang="es-SV" sz="2400" i="1" dirty="0" smtClean="0"/>
          </a:p>
          <a:p>
            <a:pPr algn="just"/>
            <a:endParaRPr lang="es-SV" sz="2400" i="1" dirty="0"/>
          </a:p>
          <a:p>
            <a:pPr algn="just"/>
            <a:r>
              <a:rPr lang="es-SV" sz="2400" i="1" dirty="0" smtClean="0"/>
              <a:t>Esos objetivos iniciales se realizaron gracias al apoyo de EUROsociAL fiscalidad que creyó en la puesta en marcha en nuestro país.</a:t>
            </a:r>
            <a:endParaRPr lang="es-SV" sz="2400" i="1" dirty="0"/>
          </a:p>
        </p:txBody>
      </p:sp>
    </p:spTree>
    <p:extLst>
      <p:ext uri="{BB962C8B-B14F-4D97-AF65-F5344CB8AC3E}">
        <p14:creationId xmlns:p14="http://schemas.microsoft.com/office/powerpoint/2010/main" val="820129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Inicio del programa</a:t>
            </a:r>
            <a:endParaRPr lang="es-SV" dirty="0"/>
          </a:p>
        </p:txBody>
      </p:sp>
      <p:sp>
        <p:nvSpPr>
          <p:cNvPr id="3" name="2 Marcador de contenido"/>
          <p:cNvSpPr>
            <a:spLocks noGrp="1"/>
          </p:cNvSpPr>
          <p:nvPr>
            <p:ph idx="1"/>
          </p:nvPr>
        </p:nvSpPr>
        <p:spPr>
          <a:xfrm>
            <a:off x="457200" y="735546"/>
            <a:ext cx="8229600" cy="3726414"/>
          </a:xfrm>
        </p:spPr>
        <p:txBody>
          <a:bodyPr>
            <a:noAutofit/>
          </a:bodyPr>
          <a:lstStyle/>
          <a:p>
            <a:pPr algn="just"/>
            <a:r>
              <a:rPr lang="es-SV" sz="2400" i="1" dirty="0" smtClean="0"/>
              <a:t>Se Institucionalizo el programa de educación fiscal en el Ministerio de Hacienda con recursos humanos,  económicos y especialización del personal seleccionado;</a:t>
            </a:r>
          </a:p>
          <a:p>
            <a:pPr algn="just"/>
            <a:r>
              <a:rPr lang="es-SV" sz="2400" i="1" dirty="0" smtClean="0"/>
              <a:t>Se capacito sobre </a:t>
            </a:r>
            <a:r>
              <a:rPr lang="es-SV" sz="2400" b="1" i="1" dirty="0" smtClean="0">
                <a:solidFill>
                  <a:srgbClr val="002060"/>
                </a:solidFill>
              </a:rPr>
              <a:t>estrategias didácticas </a:t>
            </a:r>
            <a:r>
              <a:rPr lang="es-SV" sz="2400" i="1" dirty="0" smtClean="0"/>
              <a:t>para que el personal del Ministerio de Hacienda pueda apoyar al Ministerio de Educación en el ámbito escolar;  </a:t>
            </a:r>
          </a:p>
          <a:p>
            <a:pPr algn="just"/>
            <a:r>
              <a:rPr lang="es-SV" sz="2400" i="1" dirty="0" smtClean="0"/>
              <a:t>Se realizo la inserción curricular de la educación fiscal en los </a:t>
            </a:r>
            <a:r>
              <a:rPr lang="es-SV" sz="2400" b="1" i="1" dirty="0" smtClean="0">
                <a:solidFill>
                  <a:srgbClr val="002060"/>
                </a:solidFill>
              </a:rPr>
              <a:t>planes escolares de estudio de 4° a 12° grado</a:t>
            </a:r>
            <a:r>
              <a:rPr lang="es-SV" sz="2400" i="1" dirty="0" smtClean="0"/>
              <a:t>;</a:t>
            </a:r>
          </a:p>
        </p:txBody>
      </p:sp>
    </p:spTree>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Inicio del programa</a:t>
            </a:r>
            <a:endParaRPr lang="es-SV" dirty="0"/>
          </a:p>
        </p:txBody>
      </p:sp>
      <p:sp>
        <p:nvSpPr>
          <p:cNvPr id="3" name="2 Marcador de contenido"/>
          <p:cNvSpPr>
            <a:spLocks noGrp="1"/>
          </p:cNvSpPr>
          <p:nvPr>
            <p:ph idx="1"/>
          </p:nvPr>
        </p:nvSpPr>
        <p:spPr>
          <a:xfrm>
            <a:off x="457200" y="1275606"/>
            <a:ext cx="8229600" cy="3186354"/>
          </a:xfrm>
        </p:spPr>
        <p:txBody>
          <a:bodyPr>
            <a:noAutofit/>
          </a:bodyPr>
          <a:lstStyle/>
          <a:p>
            <a:pPr algn="just"/>
            <a:r>
              <a:rPr lang="es-SV" sz="2400" i="1" dirty="0" smtClean="0"/>
              <a:t>Se diseñó y puso a disposición una página Web de Educación Fiscal para facilitar la generación y la difusión de la cultura fiscal dentro y fuera del Ministerio de Hacienda;</a:t>
            </a:r>
          </a:p>
          <a:p>
            <a:pPr algn="just"/>
            <a:r>
              <a:rPr lang="es-SV" sz="2400" i="1" dirty="0" smtClean="0"/>
              <a:t>Se construyó el Espacio de Juegos </a:t>
            </a:r>
            <a:r>
              <a:rPr lang="es-SV" sz="2400" i="1" dirty="0" err="1" smtClean="0"/>
              <a:t>RecreHacienda</a:t>
            </a:r>
            <a:r>
              <a:rPr lang="es-SV" sz="2400" i="1" dirty="0" smtClean="0"/>
              <a:t>!  ubicado dentro de las instalaciones del Ministerio de Hacienda (para que fungiera como herramienta pedagógica al docente)</a:t>
            </a:r>
            <a:endParaRPr lang="es-SV" sz="2400" i="1" dirty="0"/>
          </a:p>
        </p:txBody>
      </p:sp>
    </p:spTree>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555526"/>
          </a:xfrm>
        </p:spPr>
        <p:txBody>
          <a:bodyPr>
            <a:normAutofit fontScale="90000"/>
          </a:bodyPr>
          <a:lstStyle/>
          <a:p>
            <a:r>
              <a:rPr lang="es-SV" dirty="0" smtClean="0"/>
              <a:t>Dos realidades que confluyen</a:t>
            </a:r>
            <a:endParaRPr lang="es-SV" dirty="0"/>
          </a:p>
        </p:txBody>
      </p:sp>
      <p:sp>
        <p:nvSpPr>
          <p:cNvPr id="3" name="2 Marcador de contenido"/>
          <p:cNvSpPr>
            <a:spLocks noGrp="1"/>
          </p:cNvSpPr>
          <p:nvPr>
            <p:ph idx="1"/>
          </p:nvPr>
        </p:nvSpPr>
        <p:spPr>
          <a:xfrm>
            <a:off x="179512" y="771550"/>
            <a:ext cx="8784976" cy="4176464"/>
          </a:xfrm>
        </p:spPr>
        <p:txBody>
          <a:bodyPr>
            <a:normAutofit/>
          </a:bodyPr>
          <a:lstStyle/>
          <a:p>
            <a:pPr marL="0" indent="0">
              <a:buNone/>
            </a:pPr>
            <a:r>
              <a:rPr lang="es-SV" i="1" dirty="0" smtClean="0">
                <a:effectLst>
                  <a:outerShdw blurRad="38100" dist="38100" dir="2700000" algn="tl">
                    <a:srgbClr val="000000">
                      <a:alpha val="43137"/>
                    </a:srgbClr>
                  </a:outerShdw>
                </a:effectLst>
              </a:rPr>
              <a:t>En Educación</a:t>
            </a:r>
            <a:r>
              <a:rPr lang="es-SV" i="1" dirty="0" smtClean="0"/>
              <a:t>   </a:t>
            </a:r>
          </a:p>
          <a:p>
            <a:pPr algn="just"/>
            <a:r>
              <a:rPr lang="es-SV" sz="2400" i="1" dirty="0" smtClean="0"/>
              <a:t>El Gobierno se propone mediante la educación elevar la calidad de vida y un desarrollo sostenible.</a:t>
            </a:r>
          </a:p>
          <a:p>
            <a:pPr algn="just"/>
            <a:r>
              <a:rPr lang="es-SV" sz="2400" i="1" dirty="0" smtClean="0"/>
              <a:t>Se ha incrementado la matrícula y se hacen esfuerzos por elevar el nivel de escolaridad promedio.</a:t>
            </a:r>
          </a:p>
          <a:p>
            <a:pPr algn="just"/>
            <a:r>
              <a:rPr lang="es-SV" sz="2400" i="1" dirty="0" smtClean="0"/>
              <a:t>Se busca elevar los niveles de calidad de la educación y la equidad en cuanto al acceso a la educación y a la utilización de sus servicios.</a:t>
            </a:r>
          </a:p>
          <a:p>
            <a:pPr algn="just"/>
            <a:r>
              <a:rPr lang="es-SV" sz="2400" i="1" dirty="0" smtClean="0"/>
              <a:t>Brecha entre la Educación Pública y Privada </a:t>
            </a:r>
            <a:r>
              <a:rPr lang="es-SV" sz="2000" i="1" dirty="0" smtClean="0"/>
              <a:t>(in - </a:t>
            </a:r>
            <a:r>
              <a:rPr lang="es-SV" sz="2000" i="1" dirty="0" err="1" smtClean="0"/>
              <a:t>out</a:t>
            </a:r>
            <a:r>
              <a:rPr lang="es-SV" sz="2000" i="1" dirty="0" smtClean="0"/>
              <a:t>)</a:t>
            </a:r>
          </a:p>
          <a:p>
            <a:pPr marL="0" indent="0">
              <a:buNone/>
            </a:pPr>
            <a:endParaRPr lang="es-SV" i="1" dirty="0"/>
          </a:p>
        </p:txBody>
      </p:sp>
    </p:spTree>
    <p:extLst>
      <p:ext uri="{BB962C8B-B14F-4D97-AF65-F5344CB8AC3E}">
        <p14:creationId xmlns:p14="http://schemas.microsoft.com/office/powerpoint/2010/main" val="1782230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p:cNvSpPr>
            <a:spLocks noChangeArrowheads="1"/>
          </p:cNvSpPr>
          <p:nvPr/>
        </p:nvSpPr>
        <p:spPr bwMode="auto">
          <a:xfrm rot="16200000" flipH="1">
            <a:off x="5896291" y="1141736"/>
            <a:ext cx="3184065" cy="2808313"/>
          </a:xfrm>
          <a:prstGeom prst="roundRect">
            <a:avLst>
              <a:gd name="adj" fmla="val 4903"/>
            </a:avLst>
          </a:prstGeom>
          <a:solidFill>
            <a:srgbClr val="FFFFFF"/>
          </a:solidFill>
          <a:ln w="6350">
            <a:solidFill>
              <a:srgbClr val="D9D9D9"/>
            </a:solidFill>
            <a:round/>
            <a:headEnd/>
            <a:tailEnd/>
          </a:ln>
          <a:effectLst>
            <a:outerShdw blurRad="50800" dist="12700" dir="2700000" rotWithShape="0">
              <a:srgbClr val="7F7F7F">
                <a:alpha val="34999"/>
              </a:srgbClr>
            </a:outerShdw>
          </a:effectLst>
        </p:spPr>
        <p:txBody>
          <a:bodyPr anchor="ctr"/>
          <a:lstStyle/>
          <a:p>
            <a:pPr algn="ctr" defTabSz="914400">
              <a:defRPr/>
            </a:pPr>
            <a:endParaRPr lang="nb-NO">
              <a:solidFill>
                <a:srgbClr val="FFFFFF"/>
              </a:solidFill>
              <a:latin typeface="Calibri" pitchFamily="-109" charset="0"/>
            </a:endParaRPr>
          </a:p>
        </p:txBody>
      </p:sp>
      <p:sp>
        <p:nvSpPr>
          <p:cNvPr id="77" name="Round Same Side Corner Rectangle 76"/>
          <p:cNvSpPr/>
          <p:nvPr/>
        </p:nvSpPr>
        <p:spPr>
          <a:xfrm>
            <a:off x="6084169" y="953857"/>
            <a:ext cx="2808312" cy="267743"/>
          </a:xfrm>
          <a:prstGeom prst="round2SameRect">
            <a:avLst>
              <a:gd name="adj1" fmla="val 27778"/>
              <a:gd name="adj2" fmla="val 0"/>
            </a:avLst>
          </a:prstGeom>
          <a:solidFill>
            <a:sysClr val="windowText" lastClr="000000">
              <a:lumMod val="65000"/>
              <a:lumOff val="35000"/>
            </a:sysClr>
          </a:solidFill>
          <a:ln w="9525" cap="flat" cmpd="sng" algn="ctr">
            <a:solidFill>
              <a:sysClr val="windowText" lastClr="000000">
                <a:lumMod val="65000"/>
                <a:lumOff val="35000"/>
              </a:sysClr>
            </a:solidFill>
            <a:prstDash val="solid"/>
          </a:ln>
          <a:effectLst/>
        </p:spPr>
        <p:txBody>
          <a:bodyPr anchor="ctr"/>
          <a:lstStyle/>
          <a:p>
            <a:pPr algn="ctr" defTabSz="914400">
              <a:defRPr/>
            </a:pPr>
            <a:endParaRPr lang="nb-NO">
              <a:solidFill>
                <a:srgbClr val="FFFFFF"/>
              </a:solidFill>
              <a:latin typeface="Calibri" pitchFamily="-109" charset="0"/>
            </a:endParaRPr>
          </a:p>
        </p:txBody>
      </p:sp>
      <p:grpSp>
        <p:nvGrpSpPr>
          <p:cNvPr id="2" name="Group 44"/>
          <p:cNvGrpSpPr>
            <a:grpSpLocks/>
          </p:cNvGrpSpPr>
          <p:nvPr/>
        </p:nvGrpSpPr>
        <p:grpSpPr bwMode="auto">
          <a:xfrm>
            <a:off x="5983834" y="789553"/>
            <a:ext cx="460375" cy="403265"/>
            <a:chOff x="3294062" y="1631156"/>
            <a:chExt cx="460375" cy="537687"/>
          </a:xfrm>
        </p:grpSpPr>
        <p:sp>
          <p:nvSpPr>
            <p:cNvPr id="79" name="Ellipse 53"/>
            <p:cNvSpPr>
              <a:spLocks noChangeArrowheads="1"/>
            </p:cNvSpPr>
            <p:nvPr/>
          </p:nvSpPr>
          <p:spPr bwMode="auto">
            <a:xfrm>
              <a:off x="3294062" y="1631156"/>
              <a:ext cx="460375" cy="460375"/>
            </a:xfrm>
            <a:prstGeom prst="ellipse">
              <a:avLst/>
            </a:prstGeom>
            <a:solidFill>
              <a:srgbClr val="FFFFFF">
                <a:alpha val="61960"/>
              </a:srgbClr>
            </a:solidFill>
            <a:ln w="9525">
              <a:solidFill>
                <a:srgbClr val="FFFFFF"/>
              </a:solidFill>
              <a:round/>
              <a:headEnd/>
              <a:tailEnd/>
            </a:ln>
            <a:effectLst>
              <a:outerShdw blurRad="50800" dist="38100" dir="2700000" algn="tl" rotWithShape="0">
                <a:srgbClr val="808080">
                  <a:alpha val="39999"/>
                </a:srgbClr>
              </a:outerShdw>
            </a:effectLst>
          </p:spPr>
          <p:txBody>
            <a:bodyPr anchor="ctr"/>
            <a:lstStyle/>
            <a:p>
              <a:pPr algn="ctr">
                <a:defRPr/>
              </a:pPr>
              <a:endParaRPr lang="nb-NO">
                <a:solidFill>
                  <a:srgbClr val="FFFFFF"/>
                </a:solidFill>
                <a:latin typeface="Calibri" pitchFamily="-109" charset="0"/>
              </a:endParaRPr>
            </a:p>
          </p:txBody>
        </p:sp>
        <p:sp>
          <p:nvSpPr>
            <p:cNvPr id="22554" name="Tekstboks 54"/>
            <p:cNvSpPr txBox="1">
              <a:spLocks noChangeArrowheads="1"/>
            </p:cNvSpPr>
            <p:nvPr/>
          </p:nvSpPr>
          <p:spPr bwMode="auto">
            <a:xfrm>
              <a:off x="3384000" y="1676400"/>
              <a:ext cx="301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da-DK">
                  <a:solidFill>
                    <a:srgbClr val="D70000"/>
                  </a:solidFill>
                  <a:latin typeface="Calibri" pitchFamily="-109" charset="0"/>
                </a:rPr>
                <a:t>2</a:t>
              </a:r>
            </a:p>
          </p:txBody>
        </p:sp>
      </p:grpSp>
      <p:sp>
        <p:nvSpPr>
          <p:cNvPr id="22545" name="Rektangel 76"/>
          <p:cNvSpPr>
            <a:spLocks noChangeArrowheads="1"/>
          </p:cNvSpPr>
          <p:nvPr/>
        </p:nvSpPr>
        <p:spPr bwMode="auto">
          <a:xfrm>
            <a:off x="6167908" y="950287"/>
            <a:ext cx="26525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spcAft>
                <a:spcPts val="600"/>
              </a:spcAft>
            </a:pPr>
            <a:r>
              <a:rPr lang="es-SV" sz="1400" b="1" noProof="1" smtClean="0">
                <a:solidFill>
                  <a:srgbClr val="FFFFFF"/>
                </a:solidFill>
                <a:latin typeface="Calibri" pitchFamily="-109" charset="0"/>
                <a:cs typeface="Arial" charset="0"/>
              </a:rPr>
              <a:t>Plan Social Educativo</a:t>
            </a:r>
            <a:endParaRPr lang="es-SV" sz="1400" b="1" noProof="1">
              <a:solidFill>
                <a:srgbClr val="FFFFFF"/>
              </a:solidFill>
              <a:latin typeface="Calibri" pitchFamily="-109" charset="0"/>
              <a:cs typeface="Arial" charset="0"/>
            </a:endParaRPr>
          </a:p>
        </p:txBody>
      </p:sp>
      <p:sp>
        <p:nvSpPr>
          <p:cNvPr id="82" name="Rounded Rectangle 81"/>
          <p:cNvSpPr>
            <a:spLocks noChangeArrowheads="1"/>
          </p:cNvSpPr>
          <p:nvPr/>
        </p:nvSpPr>
        <p:spPr bwMode="auto">
          <a:xfrm rot="16200000" flipH="1">
            <a:off x="630706" y="574672"/>
            <a:ext cx="3850139" cy="4608512"/>
          </a:xfrm>
          <a:prstGeom prst="roundRect">
            <a:avLst>
              <a:gd name="adj" fmla="val 4903"/>
            </a:avLst>
          </a:prstGeom>
          <a:solidFill>
            <a:srgbClr val="FFFFFF"/>
          </a:solidFill>
          <a:ln w="6350">
            <a:solidFill>
              <a:srgbClr val="D9D9D9"/>
            </a:solidFill>
            <a:round/>
            <a:headEnd/>
            <a:tailEnd/>
          </a:ln>
          <a:effectLst>
            <a:outerShdw blurRad="50800" dist="12700" dir="2700000" rotWithShape="0">
              <a:srgbClr val="7F7F7F">
                <a:alpha val="34999"/>
              </a:srgbClr>
            </a:outerShdw>
          </a:effectLst>
        </p:spPr>
        <p:txBody>
          <a:bodyPr anchor="ctr"/>
          <a:lstStyle/>
          <a:p>
            <a:pPr algn="ctr" defTabSz="914400">
              <a:defRPr/>
            </a:pPr>
            <a:endParaRPr lang="nb-NO">
              <a:solidFill>
                <a:srgbClr val="FFFFFF"/>
              </a:solidFill>
              <a:latin typeface="Calibri" pitchFamily="-109" charset="0"/>
            </a:endParaRPr>
          </a:p>
        </p:txBody>
      </p:sp>
      <p:sp>
        <p:nvSpPr>
          <p:cNvPr id="22547" name="Rektangel 76"/>
          <p:cNvSpPr>
            <a:spLocks noChangeArrowheads="1"/>
          </p:cNvSpPr>
          <p:nvPr/>
        </p:nvSpPr>
        <p:spPr bwMode="auto">
          <a:xfrm>
            <a:off x="323528" y="1220557"/>
            <a:ext cx="43924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s-SV" sz="1600" b="1" dirty="0" smtClean="0">
                <a:solidFill>
                  <a:srgbClr val="0F02BE"/>
                </a:solidFill>
              </a:rPr>
              <a:t>Principales Objetivos del Quinquenio</a:t>
            </a:r>
          </a:p>
          <a:p>
            <a:pPr algn="ctr">
              <a:defRPr/>
            </a:pPr>
            <a:endParaRPr lang="es-SV" sz="1600" b="1" dirty="0">
              <a:solidFill>
                <a:srgbClr val="0F02BE"/>
              </a:solidFill>
            </a:endParaRPr>
          </a:p>
          <a:p>
            <a:pPr marL="171450" indent="-171450" algn="just">
              <a:buFont typeface="Arial" pitchFamily="34" charset="0"/>
              <a:buChar char="•"/>
            </a:pPr>
            <a:r>
              <a:rPr lang="es-SV" sz="1600" i="1" dirty="0" smtClean="0">
                <a:solidFill>
                  <a:srgbClr val="352BFD"/>
                </a:solidFill>
              </a:rPr>
              <a:t>Revertir la tendencia del aumento de la pobreza registrada en los últimos años y ampliar la cobertura de los servicios sociales básicos tanto en las zonas rurales como en las urbanas, en especial para la población en condición de mayor vulnerabilidad, y sobre todo para las mujeres.</a:t>
            </a:r>
          </a:p>
          <a:p>
            <a:pPr algn="just"/>
            <a:endParaRPr lang="es-SV" sz="1600" dirty="0" smtClean="0">
              <a:solidFill>
                <a:srgbClr val="352BFD"/>
              </a:solidFill>
            </a:endParaRPr>
          </a:p>
          <a:p>
            <a:pPr marL="171450" indent="-171450" algn="just">
              <a:buFont typeface="Arial" pitchFamily="34" charset="0"/>
              <a:buChar char="•"/>
            </a:pPr>
            <a:r>
              <a:rPr lang="es-SV" sz="1600" dirty="0" smtClean="0">
                <a:solidFill>
                  <a:srgbClr val="352BFD"/>
                </a:solidFill>
              </a:rPr>
              <a:t> </a:t>
            </a:r>
            <a:r>
              <a:rPr lang="es-SV" sz="1600" i="1" dirty="0" smtClean="0"/>
              <a:t>Formación de una ciudadanía con una cultura democrática, con valores humanistas dignificantes y </a:t>
            </a:r>
            <a:r>
              <a:rPr lang="es-SV" sz="1600" i="1" u="sng" dirty="0" smtClean="0"/>
              <a:t>conocimientos científicos y tecnológicos aplicables en la resolución de problemas en  diversos contextos.</a:t>
            </a:r>
            <a:endParaRPr lang="da-DK" sz="1600" dirty="0">
              <a:solidFill>
                <a:srgbClr val="352BFD"/>
              </a:solidFill>
            </a:endParaRPr>
          </a:p>
        </p:txBody>
      </p:sp>
      <p:sp>
        <p:nvSpPr>
          <p:cNvPr id="84" name="Round Same Side Corner Rectangle 83"/>
          <p:cNvSpPr/>
          <p:nvPr/>
        </p:nvSpPr>
        <p:spPr>
          <a:xfrm>
            <a:off x="251520" y="953857"/>
            <a:ext cx="4608512" cy="267743"/>
          </a:xfrm>
          <a:prstGeom prst="round2SameRect">
            <a:avLst>
              <a:gd name="adj1" fmla="val 27778"/>
              <a:gd name="adj2" fmla="val 0"/>
            </a:avLst>
          </a:prstGeom>
          <a:solidFill>
            <a:sysClr val="windowText" lastClr="000000">
              <a:lumMod val="65000"/>
              <a:lumOff val="35000"/>
            </a:sysClr>
          </a:solidFill>
          <a:ln w="9525" cap="flat" cmpd="sng" algn="ctr">
            <a:solidFill>
              <a:sysClr val="windowText" lastClr="000000">
                <a:lumMod val="65000"/>
                <a:lumOff val="35000"/>
              </a:sysClr>
            </a:solidFill>
            <a:prstDash val="solid"/>
          </a:ln>
          <a:effectLst/>
        </p:spPr>
        <p:txBody>
          <a:bodyPr anchor="ctr"/>
          <a:lstStyle/>
          <a:p>
            <a:pPr algn="ctr" defTabSz="914400">
              <a:defRPr/>
            </a:pPr>
            <a:endParaRPr lang="nb-NO">
              <a:solidFill>
                <a:srgbClr val="FFFFFF"/>
              </a:solidFill>
              <a:latin typeface="Calibri" pitchFamily="-109" charset="0"/>
            </a:endParaRPr>
          </a:p>
        </p:txBody>
      </p:sp>
      <p:grpSp>
        <p:nvGrpSpPr>
          <p:cNvPr id="3" name="Group 44"/>
          <p:cNvGrpSpPr>
            <a:grpSpLocks/>
          </p:cNvGrpSpPr>
          <p:nvPr/>
        </p:nvGrpSpPr>
        <p:grpSpPr bwMode="auto">
          <a:xfrm>
            <a:off x="179513" y="789553"/>
            <a:ext cx="460375" cy="403265"/>
            <a:chOff x="3294062" y="1631156"/>
            <a:chExt cx="460375" cy="537687"/>
          </a:xfrm>
        </p:grpSpPr>
        <p:sp>
          <p:nvSpPr>
            <p:cNvPr id="86" name="Ellipse 53"/>
            <p:cNvSpPr>
              <a:spLocks noChangeArrowheads="1"/>
            </p:cNvSpPr>
            <p:nvPr/>
          </p:nvSpPr>
          <p:spPr bwMode="auto">
            <a:xfrm>
              <a:off x="3294062" y="1631156"/>
              <a:ext cx="460375" cy="460375"/>
            </a:xfrm>
            <a:prstGeom prst="ellipse">
              <a:avLst/>
            </a:prstGeom>
            <a:solidFill>
              <a:srgbClr val="FFFFFF">
                <a:alpha val="61960"/>
              </a:srgbClr>
            </a:solidFill>
            <a:ln w="9525">
              <a:solidFill>
                <a:srgbClr val="FFFFFF"/>
              </a:solidFill>
              <a:round/>
              <a:headEnd/>
              <a:tailEnd/>
            </a:ln>
            <a:effectLst>
              <a:outerShdw blurRad="50800" dist="38100" dir="2700000" algn="tl" rotWithShape="0">
                <a:srgbClr val="808080">
                  <a:alpha val="39999"/>
                </a:srgbClr>
              </a:outerShdw>
            </a:effectLst>
          </p:spPr>
          <p:txBody>
            <a:bodyPr anchor="ctr"/>
            <a:lstStyle/>
            <a:p>
              <a:pPr algn="ctr">
                <a:defRPr/>
              </a:pPr>
              <a:endParaRPr lang="nb-NO">
                <a:solidFill>
                  <a:srgbClr val="FFFFFF"/>
                </a:solidFill>
                <a:latin typeface="Calibri" pitchFamily="-109" charset="0"/>
              </a:endParaRPr>
            </a:p>
          </p:txBody>
        </p:sp>
        <p:sp>
          <p:nvSpPr>
            <p:cNvPr id="22552" name="Tekstboks 54"/>
            <p:cNvSpPr txBox="1">
              <a:spLocks noChangeArrowheads="1"/>
            </p:cNvSpPr>
            <p:nvPr/>
          </p:nvSpPr>
          <p:spPr bwMode="auto">
            <a:xfrm>
              <a:off x="3384000" y="1676400"/>
              <a:ext cx="301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da-DK">
                  <a:solidFill>
                    <a:srgbClr val="D70000"/>
                  </a:solidFill>
                  <a:latin typeface="Calibri" pitchFamily="-109" charset="0"/>
                </a:rPr>
                <a:t>1</a:t>
              </a:r>
            </a:p>
          </p:txBody>
        </p:sp>
      </p:grpSp>
      <p:sp>
        <p:nvSpPr>
          <p:cNvPr id="22550" name="Rektangel 76"/>
          <p:cNvSpPr>
            <a:spLocks noChangeArrowheads="1"/>
          </p:cNvSpPr>
          <p:nvPr/>
        </p:nvSpPr>
        <p:spPr bwMode="auto">
          <a:xfrm>
            <a:off x="539553" y="950287"/>
            <a:ext cx="4248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spcAft>
                <a:spcPts val="600"/>
              </a:spcAft>
            </a:pPr>
            <a:r>
              <a:rPr lang="es-SV" sz="1400" b="1" noProof="1" smtClean="0">
                <a:solidFill>
                  <a:srgbClr val="FFFFFF"/>
                </a:solidFill>
                <a:latin typeface="Calibri" pitchFamily="-109" charset="0"/>
                <a:cs typeface="Arial" charset="0"/>
              </a:rPr>
              <a:t>Plan  Quinquenal de Desarrollo</a:t>
            </a:r>
            <a:endParaRPr lang="es-SV" sz="1400" b="1" noProof="1">
              <a:solidFill>
                <a:srgbClr val="FFFFFF"/>
              </a:solidFill>
              <a:latin typeface="Calibri" pitchFamily="-109" charset="0"/>
              <a:cs typeface="Arial" charset="0"/>
            </a:endParaRPr>
          </a:p>
        </p:txBody>
      </p:sp>
      <p:pic>
        <p:nvPicPr>
          <p:cNvPr id="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7758"/>
          <a:stretch>
            <a:fillRect/>
          </a:stretch>
        </p:blipFill>
        <p:spPr bwMode="auto">
          <a:xfrm>
            <a:off x="6228182" y="1275606"/>
            <a:ext cx="2520280" cy="2700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3" name="22 Flecha derecha"/>
          <p:cNvSpPr/>
          <p:nvPr/>
        </p:nvSpPr>
        <p:spPr>
          <a:xfrm>
            <a:off x="5220072" y="2031690"/>
            <a:ext cx="720080" cy="81009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SV"/>
          </a:p>
        </p:txBody>
      </p:sp>
      <p:sp>
        <p:nvSpPr>
          <p:cNvPr id="24" name="Rektangel 76"/>
          <p:cNvSpPr>
            <a:spLocks noChangeArrowheads="1"/>
          </p:cNvSpPr>
          <p:nvPr/>
        </p:nvSpPr>
        <p:spPr bwMode="auto">
          <a:xfrm>
            <a:off x="1691680" y="249492"/>
            <a:ext cx="7056784" cy="707886"/>
          </a:xfrm>
          <a:prstGeom prst="rect">
            <a:avLst/>
          </a:prstGeom>
          <a:noFill/>
          <a:ln w="9525">
            <a:noFill/>
            <a:miter lim="800000"/>
            <a:headEnd/>
            <a:tailEnd/>
          </a:ln>
        </p:spPr>
        <p:txBody>
          <a:bodyPr wrap="square">
            <a:spAutoFit/>
          </a:bodyPr>
          <a:lstStyle/>
          <a:p>
            <a:pPr algn="ctr"/>
            <a:r>
              <a:rPr lang="es-ES_tradnl" sz="4000" b="1" i="1" dirty="0">
                <a:latin typeface="Calibri" pitchFamily="34" charset="0"/>
              </a:rPr>
              <a:t>La política Educativa </a:t>
            </a:r>
            <a:r>
              <a:rPr lang="es-ES_tradnl" sz="4000" b="1" i="1" dirty="0" smtClean="0">
                <a:latin typeface="Calibri" pitchFamily="34" charset="0"/>
              </a:rPr>
              <a:t> </a:t>
            </a:r>
            <a:r>
              <a:rPr lang="es-ES_tradnl" sz="4000" b="1" i="1" dirty="0">
                <a:latin typeface="Calibri" pitchFamily="34" charset="0"/>
              </a:rPr>
              <a:t>postulado:</a:t>
            </a:r>
            <a:endParaRPr lang="da-DK" sz="4000" dirty="0">
              <a:latin typeface="Calibri" pitchFamily="34" charset="0"/>
            </a:endParaRPr>
          </a:p>
        </p:txBody>
      </p:sp>
    </p:spTree>
    <p:extLst>
      <p:ext uri="{BB962C8B-B14F-4D97-AF65-F5344CB8AC3E}">
        <p14:creationId xmlns:p14="http://schemas.microsoft.com/office/powerpoint/2010/main" val="356744394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a:spLocks noChangeArrowheads="1"/>
          </p:cNvSpPr>
          <p:nvPr/>
        </p:nvSpPr>
        <p:spPr bwMode="auto">
          <a:xfrm rot="16200000" flipH="1">
            <a:off x="-477561" y="1464628"/>
            <a:ext cx="3402378" cy="2376262"/>
          </a:xfrm>
          <a:prstGeom prst="roundRect">
            <a:avLst>
              <a:gd name="adj" fmla="val 4903"/>
            </a:avLst>
          </a:prstGeom>
          <a:solidFill>
            <a:srgbClr val="FFFFFF"/>
          </a:solidFill>
          <a:ln w="6350">
            <a:solidFill>
              <a:srgbClr val="D9D9D9"/>
            </a:solidFill>
            <a:round/>
            <a:headEnd/>
            <a:tailEnd/>
          </a:ln>
          <a:effectLst>
            <a:outerShdw blurRad="50800" dist="12700" dir="2700000" rotWithShape="0">
              <a:srgbClr val="7F7F7F">
                <a:alpha val="34999"/>
              </a:srgbClr>
            </a:outerShdw>
          </a:effectLst>
        </p:spPr>
        <p:txBody>
          <a:bodyPr anchor="ctr"/>
          <a:lstStyle/>
          <a:p>
            <a:pPr algn="ctr" defTabSz="914400">
              <a:defRPr/>
            </a:pPr>
            <a:endParaRPr lang="nb-NO">
              <a:solidFill>
                <a:srgbClr val="FFFFFF"/>
              </a:solidFill>
              <a:latin typeface="Calibri" pitchFamily="-109" charset="0"/>
            </a:endParaRPr>
          </a:p>
        </p:txBody>
      </p:sp>
      <p:sp>
        <p:nvSpPr>
          <p:cNvPr id="25613" name="Rektangel 76"/>
          <p:cNvSpPr>
            <a:spLocks noChangeArrowheads="1"/>
          </p:cNvSpPr>
          <p:nvPr/>
        </p:nvSpPr>
        <p:spPr bwMode="auto">
          <a:xfrm>
            <a:off x="251520" y="1383618"/>
            <a:ext cx="1872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s-ES_tradnl" sz="2400" b="1" i="1" dirty="0">
                <a:solidFill>
                  <a:srgbClr val="352BFD"/>
                </a:solidFill>
              </a:rPr>
              <a:t>P</a:t>
            </a:r>
            <a:r>
              <a:rPr lang="es-ES_tradnl" sz="2400" b="1" i="1" dirty="0" smtClean="0">
                <a:solidFill>
                  <a:srgbClr val="352BFD"/>
                </a:solidFill>
              </a:rPr>
              <a:t>olítica Educativa</a:t>
            </a:r>
            <a:endParaRPr lang="da-DK" sz="4000" dirty="0">
              <a:solidFill>
                <a:srgbClr val="1E1C11"/>
              </a:solidFill>
            </a:endParaRPr>
          </a:p>
        </p:txBody>
      </p:sp>
      <p:sp>
        <p:nvSpPr>
          <p:cNvPr id="15" name="Round Same Side Corner Rectangle 14"/>
          <p:cNvSpPr/>
          <p:nvPr/>
        </p:nvSpPr>
        <p:spPr>
          <a:xfrm>
            <a:off x="35496" y="951570"/>
            <a:ext cx="2376263" cy="383049"/>
          </a:xfrm>
          <a:prstGeom prst="round2SameRect">
            <a:avLst>
              <a:gd name="adj1" fmla="val 27778"/>
              <a:gd name="adj2" fmla="val 0"/>
            </a:avLst>
          </a:prstGeom>
          <a:solidFill>
            <a:sysClr val="windowText" lastClr="000000">
              <a:lumMod val="65000"/>
              <a:lumOff val="35000"/>
            </a:sysClr>
          </a:solidFill>
          <a:ln w="9525" cap="flat" cmpd="sng" algn="ctr">
            <a:solidFill>
              <a:sysClr val="windowText" lastClr="000000">
                <a:lumMod val="65000"/>
                <a:lumOff val="35000"/>
              </a:sysClr>
            </a:solidFill>
            <a:prstDash val="solid"/>
          </a:ln>
          <a:effectLst/>
        </p:spPr>
        <p:txBody>
          <a:bodyPr anchor="ctr"/>
          <a:lstStyle/>
          <a:p>
            <a:pPr algn="ctr" defTabSz="914400">
              <a:defRPr/>
            </a:pPr>
            <a:endParaRPr lang="nb-NO">
              <a:solidFill>
                <a:srgbClr val="FFFFFF"/>
              </a:solidFill>
              <a:latin typeface="Calibri" pitchFamily="-109" charset="0"/>
            </a:endParaRPr>
          </a:p>
        </p:txBody>
      </p:sp>
      <p:sp>
        <p:nvSpPr>
          <p:cNvPr id="25615" name="Rektangel 76"/>
          <p:cNvSpPr>
            <a:spLocks noChangeArrowheads="1"/>
          </p:cNvSpPr>
          <p:nvPr/>
        </p:nvSpPr>
        <p:spPr bwMode="auto">
          <a:xfrm>
            <a:off x="35496" y="896402"/>
            <a:ext cx="2376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spcAft>
                <a:spcPts val="600"/>
              </a:spcAft>
            </a:pPr>
            <a:r>
              <a:rPr lang="es-SV" sz="1400" b="1" noProof="1" smtClean="0">
                <a:solidFill>
                  <a:srgbClr val="FFFFFF"/>
                </a:solidFill>
                <a:latin typeface="Calibri" pitchFamily="-109" charset="0"/>
                <a:cs typeface="Arial" charset="0"/>
              </a:rPr>
              <a:t>Plan Quinquenal de  Desarrollo</a:t>
            </a:r>
            <a:endParaRPr lang="es-SV" sz="1400" b="1" noProof="1">
              <a:solidFill>
                <a:srgbClr val="FFFFFF"/>
              </a:solidFill>
              <a:latin typeface="Calibri" pitchFamily="-109" charset="0"/>
              <a:cs typeface="Arial" charset="0"/>
            </a:endParaRPr>
          </a:p>
        </p:txBody>
      </p:sp>
      <p:sp>
        <p:nvSpPr>
          <p:cNvPr id="25616" name="Content Placeholder 1"/>
          <p:cNvSpPr>
            <a:spLocks noGrp="1"/>
          </p:cNvSpPr>
          <p:nvPr>
            <p:ph idx="1"/>
          </p:nvPr>
        </p:nvSpPr>
        <p:spPr bwMode="auto">
          <a:xfrm>
            <a:off x="2483768" y="627535"/>
            <a:ext cx="6660232" cy="39413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p>
            <a:pPr marL="571500" indent="-571500" algn="just">
              <a:buNone/>
            </a:pPr>
            <a:r>
              <a:rPr lang="es-SV" dirty="0">
                <a:solidFill>
                  <a:schemeClr val="tx1"/>
                </a:solidFill>
              </a:rPr>
              <a:t>[90] En esta marco se identificaron ocho líneas estratégicas de acción: </a:t>
            </a:r>
          </a:p>
          <a:p>
            <a:pPr marL="571500" indent="-571500" algn="just">
              <a:buNone/>
            </a:pPr>
            <a:endParaRPr lang="es-SV" dirty="0">
              <a:solidFill>
                <a:schemeClr val="tx1"/>
              </a:solidFill>
            </a:endParaRPr>
          </a:p>
          <a:p>
            <a:pPr marL="571500" indent="-571500" algn="just">
              <a:buFont typeface="Arial" charset="0"/>
              <a:buAutoNum type="alphaLcParenR"/>
            </a:pPr>
            <a:r>
              <a:rPr lang="es-SV" i="1" dirty="0">
                <a:solidFill>
                  <a:schemeClr val="tx1"/>
                </a:solidFill>
              </a:rPr>
              <a:t>Acceso equitativo y permanencia en el sistema educativo.</a:t>
            </a:r>
          </a:p>
          <a:p>
            <a:pPr marL="571500" indent="-571500" algn="just">
              <a:buFont typeface="Arial" charset="0"/>
              <a:buAutoNum type="alphaLcParenR"/>
            </a:pPr>
            <a:r>
              <a:rPr lang="es-SV" i="1" dirty="0">
                <a:solidFill>
                  <a:schemeClr val="tx1"/>
                </a:solidFill>
              </a:rPr>
              <a:t>Currículo pertinente y aprendizajes significativos</a:t>
            </a:r>
          </a:p>
          <a:p>
            <a:pPr marL="571500" indent="-571500" algn="just">
              <a:buFont typeface="Arial" charset="0"/>
              <a:buAutoNum type="alphaLcParenR"/>
            </a:pPr>
            <a:r>
              <a:rPr lang="es-SV" i="1" dirty="0">
                <a:solidFill>
                  <a:schemeClr val="tx1"/>
                </a:solidFill>
              </a:rPr>
              <a:t>Dignificación y desarrollo profesional del profesorado y directivos docentes,.</a:t>
            </a:r>
          </a:p>
          <a:p>
            <a:pPr marL="571500" indent="-571500" algn="just">
              <a:buFont typeface="Arial" charset="0"/>
              <a:buAutoNum type="alphaLcParenR"/>
            </a:pPr>
            <a:r>
              <a:rPr lang="es-SV" i="1" dirty="0">
                <a:solidFill>
                  <a:schemeClr val="tx1"/>
                </a:solidFill>
              </a:rPr>
              <a:t>Fortalecimiento de la gestión institucional y curricular en los centros educativos.</a:t>
            </a:r>
          </a:p>
          <a:p>
            <a:pPr marL="571500" indent="-571500" algn="just">
              <a:buFont typeface="Arial" charset="0"/>
              <a:buAutoNum type="alphaLcParenR"/>
            </a:pPr>
            <a:r>
              <a:rPr lang="es-SV" i="1" dirty="0">
                <a:solidFill>
                  <a:schemeClr val="tx1"/>
                </a:solidFill>
              </a:rPr>
              <a:t>Formación permanente para la población joven y adulta.</a:t>
            </a:r>
          </a:p>
          <a:p>
            <a:pPr marL="571500" indent="-571500" algn="just">
              <a:buFont typeface="Arial" charset="0"/>
              <a:buAutoNum type="alphaLcParenR"/>
            </a:pPr>
            <a:r>
              <a:rPr lang="es-SV" i="1" dirty="0">
                <a:solidFill>
                  <a:schemeClr val="tx1"/>
                </a:solidFill>
              </a:rPr>
              <a:t>Investigación, ciencia y tecnología integradas a la educación.</a:t>
            </a:r>
          </a:p>
          <a:p>
            <a:pPr marL="571500" indent="-571500" algn="just">
              <a:buFont typeface="Arial" charset="0"/>
              <a:buAutoNum type="alphaLcParenR"/>
            </a:pPr>
            <a:r>
              <a:rPr lang="es-SV" i="1" dirty="0">
                <a:solidFill>
                  <a:schemeClr val="tx1"/>
                </a:solidFill>
              </a:rPr>
              <a:t>Fortalecimiento de la educación superior</a:t>
            </a:r>
          </a:p>
          <a:p>
            <a:pPr marL="571500" indent="-571500" algn="just">
              <a:buFont typeface="Arial" charset="0"/>
              <a:buAutoNum type="alphaLcParenR"/>
            </a:pPr>
            <a:r>
              <a:rPr lang="es-SV" i="1" dirty="0">
                <a:solidFill>
                  <a:schemeClr val="tx1"/>
                </a:solidFill>
              </a:rPr>
              <a:t>Capacitación para el trabajo.</a:t>
            </a:r>
          </a:p>
        </p:txBody>
      </p:sp>
      <p:pic>
        <p:nvPicPr>
          <p:cNvPr id="14" name="1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139703"/>
            <a:ext cx="2088232" cy="1969223"/>
          </a:xfrm>
          <a:prstGeom prst="rect">
            <a:avLst/>
          </a:prstGeom>
        </p:spPr>
      </p:pic>
    </p:spTree>
    <p:extLst>
      <p:ext uri="{BB962C8B-B14F-4D97-AF65-F5344CB8AC3E}">
        <p14:creationId xmlns:p14="http://schemas.microsoft.com/office/powerpoint/2010/main" val="23791177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a:spLocks noChangeArrowheads="1"/>
          </p:cNvSpPr>
          <p:nvPr/>
        </p:nvSpPr>
        <p:spPr bwMode="auto">
          <a:xfrm rot="16200000" flipH="1">
            <a:off x="5804035" y="1431563"/>
            <a:ext cx="3390634" cy="2435225"/>
          </a:xfrm>
          <a:prstGeom prst="roundRect">
            <a:avLst>
              <a:gd name="adj" fmla="val 4903"/>
            </a:avLst>
          </a:prstGeom>
          <a:solidFill>
            <a:srgbClr val="FFFFFF"/>
          </a:solidFill>
          <a:ln w="6350">
            <a:solidFill>
              <a:srgbClr val="D9D9D9"/>
            </a:solidFill>
            <a:round/>
            <a:headEnd/>
            <a:tailEnd/>
          </a:ln>
          <a:effectLst>
            <a:outerShdw blurRad="50800" dist="12700" dir="2700000" rotWithShape="0">
              <a:srgbClr val="7F7F7F">
                <a:alpha val="34999"/>
              </a:srgbClr>
            </a:outerShdw>
          </a:effectLst>
        </p:spPr>
        <p:txBody>
          <a:bodyPr anchor="ctr"/>
          <a:lstStyle/>
          <a:p>
            <a:pPr algn="ctr" defTabSz="914400">
              <a:defRPr/>
            </a:pPr>
            <a:endParaRPr lang="nb-NO">
              <a:solidFill>
                <a:srgbClr val="FFFFFF"/>
              </a:solidFill>
              <a:latin typeface="Calibri" pitchFamily="-109" charset="0"/>
            </a:endParaRPr>
          </a:p>
        </p:txBody>
      </p:sp>
      <p:sp>
        <p:nvSpPr>
          <p:cNvPr id="69" name="Round Same Side Corner Rectangle 68"/>
          <p:cNvSpPr/>
          <p:nvPr/>
        </p:nvSpPr>
        <p:spPr>
          <a:xfrm>
            <a:off x="6281739" y="953858"/>
            <a:ext cx="2435225" cy="229791"/>
          </a:xfrm>
          <a:prstGeom prst="round2SameRect">
            <a:avLst>
              <a:gd name="adj1" fmla="val 27778"/>
              <a:gd name="adj2" fmla="val 0"/>
            </a:avLst>
          </a:prstGeom>
          <a:solidFill>
            <a:sysClr val="windowText" lastClr="000000">
              <a:lumMod val="65000"/>
              <a:lumOff val="35000"/>
            </a:sysClr>
          </a:solidFill>
          <a:ln w="9525" cap="flat" cmpd="sng" algn="ctr">
            <a:solidFill>
              <a:sysClr val="windowText" lastClr="000000">
                <a:lumMod val="65000"/>
                <a:lumOff val="35000"/>
              </a:sysClr>
            </a:solidFill>
            <a:prstDash val="solid"/>
          </a:ln>
          <a:effectLst/>
        </p:spPr>
        <p:txBody>
          <a:bodyPr anchor="ctr"/>
          <a:lstStyle/>
          <a:p>
            <a:pPr algn="ctr" defTabSz="914400">
              <a:defRPr/>
            </a:pPr>
            <a:endParaRPr lang="nb-NO">
              <a:solidFill>
                <a:srgbClr val="FFFFFF"/>
              </a:solidFill>
              <a:latin typeface="Calibri" pitchFamily="-109" charset="0"/>
            </a:endParaRPr>
          </a:p>
        </p:txBody>
      </p:sp>
      <p:grpSp>
        <p:nvGrpSpPr>
          <p:cNvPr id="2" name="Group 44"/>
          <p:cNvGrpSpPr>
            <a:grpSpLocks/>
          </p:cNvGrpSpPr>
          <p:nvPr/>
        </p:nvGrpSpPr>
        <p:grpSpPr bwMode="auto">
          <a:xfrm>
            <a:off x="6040439" y="789553"/>
            <a:ext cx="460375" cy="403265"/>
            <a:chOff x="3294062" y="1631156"/>
            <a:chExt cx="460375" cy="537687"/>
          </a:xfrm>
        </p:grpSpPr>
        <p:sp>
          <p:nvSpPr>
            <p:cNvPr id="72" name="Ellipse 53"/>
            <p:cNvSpPr>
              <a:spLocks noChangeArrowheads="1"/>
            </p:cNvSpPr>
            <p:nvPr/>
          </p:nvSpPr>
          <p:spPr bwMode="auto">
            <a:xfrm>
              <a:off x="3294062" y="1631156"/>
              <a:ext cx="460375" cy="460375"/>
            </a:xfrm>
            <a:prstGeom prst="ellipse">
              <a:avLst/>
            </a:prstGeom>
            <a:solidFill>
              <a:srgbClr val="FFFFFF">
                <a:alpha val="61960"/>
              </a:srgbClr>
            </a:solidFill>
            <a:ln w="9525">
              <a:solidFill>
                <a:srgbClr val="FFFFFF"/>
              </a:solidFill>
              <a:round/>
              <a:headEnd/>
              <a:tailEnd/>
            </a:ln>
            <a:effectLst>
              <a:outerShdw blurRad="50800" dist="38100" dir="2700000" algn="tl" rotWithShape="0">
                <a:srgbClr val="808080">
                  <a:alpha val="39999"/>
                </a:srgbClr>
              </a:outerShdw>
            </a:effectLst>
          </p:spPr>
          <p:txBody>
            <a:bodyPr anchor="ctr"/>
            <a:lstStyle/>
            <a:p>
              <a:pPr algn="ctr">
                <a:defRPr/>
              </a:pPr>
              <a:endParaRPr lang="nb-NO">
                <a:solidFill>
                  <a:srgbClr val="FFFFFF"/>
                </a:solidFill>
                <a:latin typeface="Calibri" pitchFamily="-109" charset="0"/>
              </a:endParaRPr>
            </a:p>
          </p:txBody>
        </p:sp>
        <p:sp>
          <p:nvSpPr>
            <p:cNvPr id="22556" name="Tekstboks 54"/>
            <p:cNvSpPr txBox="1">
              <a:spLocks noChangeArrowheads="1"/>
            </p:cNvSpPr>
            <p:nvPr/>
          </p:nvSpPr>
          <p:spPr bwMode="auto">
            <a:xfrm>
              <a:off x="3384000" y="1676400"/>
              <a:ext cx="301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da-DK">
                  <a:solidFill>
                    <a:srgbClr val="D70000"/>
                  </a:solidFill>
                  <a:latin typeface="Calibri" pitchFamily="-109" charset="0"/>
                </a:rPr>
                <a:t>3</a:t>
              </a:r>
            </a:p>
          </p:txBody>
        </p:sp>
      </p:grpSp>
      <p:sp>
        <p:nvSpPr>
          <p:cNvPr id="22540" name="Rektangel 76"/>
          <p:cNvSpPr>
            <a:spLocks noChangeArrowheads="1"/>
          </p:cNvSpPr>
          <p:nvPr/>
        </p:nvSpPr>
        <p:spPr bwMode="auto">
          <a:xfrm>
            <a:off x="6281739" y="950287"/>
            <a:ext cx="2435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spcAft>
                <a:spcPts val="600"/>
              </a:spcAft>
            </a:pPr>
            <a:r>
              <a:rPr lang="es-SV" sz="1200" b="1" noProof="1" smtClean="0">
                <a:solidFill>
                  <a:srgbClr val="FFFFFF"/>
                </a:solidFill>
                <a:latin typeface="Calibri" pitchFamily="-109" charset="0"/>
                <a:cs typeface="Arial" charset="0"/>
              </a:rPr>
              <a:t>Acciones de la GETT</a:t>
            </a:r>
            <a:endParaRPr lang="es-SV" sz="1200" b="1" noProof="1">
              <a:solidFill>
                <a:srgbClr val="FFFFFF"/>
              </a:solidFill>
              <a:latin typeface="Calibri" pitchFamily="-109" charset="0"/>
              <a:cs typeface="Arial" charset="0"/>
            </a:endParaRPr>
          </a:p>
        </p:txBody>
      </p:sp>
      <p:sp>
        <p:nvSpPr>
          <p:cNvPr id="75" name="Rounded Rectangle 74"/>
          <p:cNvSpPr>
            <a:spLocks noChangeArrowheads="1"/>
          </p:cNvSpPr>
          <p:nvPr/>
        </p:nvSpPr>
        <p:spPr bwMode="auto">
          <a:xfrm rot="16200000" flipH="1">
            <a:off x="3025910" y="1431562"/>
            <a:ext cx="3390633" cy="2435225"/>
          </a:xfrm>
          <a:prstGeom prst="roundRect">
            <a:avLst>
              <a:gd name="adj" fmla="val 4903"/>
            </a:avLst>
          </a:prstGeom>
          <a:solidFill>
            <a:srgbClr val="FFFFFF"/>
          </a:solidFill>
          <a:ln w="6350">
            <a:solidFill>
              <a:srgbClr val="D9D9D9"/>
            </a:solidFill>
            <a:round/>
            <a:headEnd/>
            <a:tailEnd/>
          </a:ln>
          <a:effectLst>
            <a:outerShdw blurRad="50800" dist="12700" dir="2700000" rotWithShape="0">
              <a:srgbClr val="7F7F7F">
                <a:alpha val="34999"/>
              </a:srgbClr>
            </a:outerShdw>
          </a:effectLst>
        </p:spPr>
        <p:txBody>
          <a:bodyPr anchor="ctr"/>
          <a:lstStyle/>
          <a:p>
            <a:pPr algn="ctr" defTabSz="914400">
              <a:defRPr/>
            </a:pPr>
            <a:endParaRPr lang="nb-NO">
              <a:solidFill>
                <a:srgbClr val="FFFFFF"/>
              </a:solidFill>
              <a:latin typeface="Calibri" pitchFamily="-109" charset="0"/>
            </a:endParaRPr>
          </a:p>
        </p:txBody>
      </p:sp>
      <p:sp>
        <p:nvSpPr>
          <p:cNvPr id="77" name="Round Same Side Corner Rectangle 76"/>
          <p:cNvSpPr/>
          <p:nvPr/>
        </p:nvSpPr>
        <p:spPr>
          <a:xfrm>
            <a:off x="3503614" y="953858"/>
            <a:ext cx="2435225" cy="229791"/>
          </a:xfrm>
          <a:prstGeom prst="round2SameRect">
            <a:avLst>
              <a:gd name="adj1" fmla="val 27778"/>
              <a:gd name="adj2" fmla="val 0"/>
            </a:avLst>
          </a:prstGeom>
          <a:solidFill>
            <a:sysClr val="windowText" lastClr="000000">
              <a:lumMod val="65000"/>
              <a:lumOff val="35000"/>
            </a:sysClr>
          </a:solidFill>
          <a:ln w="9525" cap="flat" cmpd="sng" algn="ctr">
            <a:solidFill>
              <a:sysClr val="windowText" lastClr="000000">
                <a:lumMod val="65000"/>
                <a:lumOff val="35000"/>
              </a:sysClr>
            </a:solidFill>
            <a:prstDash val="solid"/>
          </a:ln>
          <a:effectLst/>
        </p:spPr>
        <p:txBody>
          <a:bodyPr anchor="ctr"/>
          <a:lstStyle/>
          <a:p>
            <a:pPr algn="ctr" defTabSz="914400">
              <a:defRPr/>
            </a:pPr>
            <a:endParaRPr lang="nb-NO">
              <a:solidFill>
                <a:srgbClr val="FFFFFF"/>
              </a:solidFill>
              <a:latin typeface="Calibri" pitchFamily="-109" charset="0"/>
            </a:endParaRPr>
          </a:p>
        </p:txBody>
      </p:sp>
      <p:grpSp>
        <p:nvGrpSpPr>
          <p:cNvPr id="3" name="Group 44"/>
          <p:cNvGrpSpPr>
            <a:grpSpLocks/>
          </p:cNvGrpSpPr>
          <p:nvPr/>
        </p:nvGrpSpPr>
        <p:grpSpPr bwMode="auto">
          <a:xfrm>
            <a:off x="3262314" y="789553"/>
            <a:ext cx="460375" cy="403265"/>
            <a:chOff x="3294062" y="1631156"/>
            <a:chExt cx="460375" cy="537687"/>
          </a:xfrm>
        </p:grpSpPr>
        <p:sp>
          <p:nvSpPr>
            <p:cNvPr id="79" name="Ellipse 53"/>
            <p:cNvSpPr>
              <a:spLocks noChangeArrowheads="1"/>
            </p:cNvSpPr>
            <p:nvPr/>
          </p:nvSpPr>
          <p:spPr bwMode="auto">
            <a:xfrm>
              <a:off x="3294062" y="1631156"/>
              <a:ext cx="460375" cy="460375"/>
            </a:xfrm>
            <a:prstGeom prst="ellipse">
              <a:avLst/>
            </a:prstGeom>
            <a:solidFill>
              <a:srgbClr val="FFFFFF">
                <a:alpha val="61960"/>
              </a:srgbClr>
            </a:solidFill>
            <a:ln w="9525">
              <a:solidFill>
                <a:srgbClr val="FFFFFF"/>
              </a:solidFill>
              <a:round/>
              <a:headEnd/>
              <a:tailEnd/>
            </a:ln>
            <a:effectLst>
              <a:outerShdw blurRad="50800" dist="38100" dir="2700000" algn="tl" rotWithShape="0">
                <a:srgbClr val="808080">
                  <a:alpha val="39999"/>
                </a:srgbClr>
              </a:outerShdw>
            </a:effectLst>
          </p:spPr>
          <p:txBody>
            <a:bodyPr anchor="ctr"/>
            <a:lstStyle/>
            <a:p>
              <a:pPr algn="ctr">
                <a:defRPr/>
              </a:pPr>
              <a:endParaRPr lang="nb-NO">
                <a:solidFill>
                  <a:srgbClr val="FFFFFF"/>
                </a:solidFill>
                <a:latin typeface="Calibri" pitchFamily="-109" charset="0"/>
              </a:endParaRPr>
            </a:p>
          </p:txBody>
        </p:sp>
        <p:sp>
          <p:nvSpPr>
            <p:cNvPr id="22554" name="Tekstboks 54"/>
            <p:cNvSpPr txBox="1">
              <a:spLocks noChangeArrowheads="1"/>
            </p:cNvSpPr>
            <p:nvPr/>
          </p:nvSpPr>
          <p:spPr bwMode="auto">
            <a:xfrm>
              <a:off x="3384000" y="1676400"/>
              <a:ext cx="301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da-DK">
                  <a:solidFill>
                    <a:srgbClr val="D70000"/>
                  </a:solidFill>
                  <a:latin typeface="Calibri" pitchFamily="-109" charset="0"/>
                </a:rPr>
                <a:t>2</a:t>
              </a:r>
            </a:p>
          </p:txBody>
        </p:sp>
      </p:grpSp>
      <p:sp>
        <p:nvSpPr>
          <p:cNvPr id="22545" name="Rektangel 76"/>
          <p:cNvSpPr>
            <a:spLocks noChangeArrowheads="1"/>
          </p:cNvSpPr>
          <p:nvPr/>
        </p:nvSpPr>
        <p:spPr bwMode="auto">
          <a:xfrm>
            <a:off x="3503614" y="950287"/>
            <a:ext cx="2435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spcAft>
                <a:spcPts val="600"/>
              </a:spcAft>
            </a:pPr>
            <a:r>
              <a:rPr lang="es-SV" sz="1200" b="1" noProof="1" smtClean="0">
                <a:solidFill>
                  <a:srgbClr val="FFFFFF"/>
                </a:solidFill>
                <a:latin typeface="Calibri" pitchFamily="-109" charset="0"/>
                <a:cs typeface="Arial" charset="0"/>
              </a:rPr>
              <a:t>Plan Social Educativo</a:t>
            </a:r>
            <a:endParaRPr lang="es-SV" sz="1200" b="1" noProof="1">
              <a:solidFill>
                <a:srgbClr val="FFFFFF"/>
              </a:solidFill>
              <a:latin typeface="Calibri" pitchFamily="-109" charset="0"/>
              <a:cs typeface="Arial" charset="0"/>
            </a:endParaRPr>
          </a:p>
        </p:txBody>
      </p:sp>
      <p:sp>
        <p:nvSpPr>
          <p:cNvPr id="82" name="Rounded Rectangle 81"/>
          <p:cNvSpPr>
            <a:spLocks noChangeArrowheads="1"/>
          </p:cNvSpPr>
          <p:nvPr/>
        </p:nvSpPr>
        <p:spPr bwMode="auto">
          <a:xfrm rot="16200000" flipH="1">
            <a:off x="247786" y="1431562"/>
            <a:ext cx="3390632" cy="2435225"/>
          </a:xfrm>
          <a:prstGeom prst="roundRect">
            <a:avLst>
              <a:gd name="adj" fmla="val 4903"/>
            </a:avLst>
          </a:prstGeom>
          <a:solidFill>
            <a:srgbClr val="FFFFFF"/>
          </a:solidFill>
          <a:ln w="6350">
            <a:solidFill>
              <a:srgbClr val="D9D9D9"/>
            </a:solidFill>
            <a:round/>
            <a:headEnd/>
            <a:tailEnd/>
          </a:ln>
          <a:effectLst>
            <a:outerShdw blurRad="50800" dist="12700" dir="2700000" rotWithShape="0">
              <a:srgbClr val="7F7F7F">
                <a:alpha val="34999"/>
              </a:srgbClr>
            </a:outerShdw>
          </a:effectLst>
        </p:spPr>
        <p:txBody>
          <a:bodyPr anchor="ctr"/>
          <a:lstStyle/>
          <a:p>
            <a:pPr algn="ctr" defTabSz="914400">
              <a:defRPr/>
            </a:pPr>
            <a:endParaRPr lang="nb-NO">
              <a:solidFill>
                <a:srgbClr val="FFFFFF"/>
              </a:solidFill>
              <a:latin typeface="Calibri" pitchFamily="-109" charset="0"/>
            </a:endParaRPr>
          </a:p>
        </p:txBody>
      </p:sp>
      <p:sp>
        <p:nvSpPr>
          <p:cNvPr id="84" name="Round Same Side Corner Rectangle 83"/>
          <p:cNvSpPr/>
          <p:nvPr/>
        </p:nvSpPr>
        <p:spPr>
          <a:xfrm>
            <a:off x="725489" y="953858"/>
            <a:ext cx="2435225" cy="229791"/>
          </a:xfrm>
          <a:prstGeom prst="round2SameRect">
            <a:avLst>
              <a:gd name="adj1" fmla="val 27778"/>
              <a:gd name="adj2" fmla="val 0"/>
            </a:avLst>
          </a:prstGeom>
          <a:solidFill>
            <a:sysClr val="windowText" lastClr="000000">
              <a:lumMod val="65000"/>
              <a:lumOff val="35000"/>
            </a:sysClr>
          </a:solidFill>
          <a:ln w="9525" cap="flat" cmpd="sng" algn="ctr">
            <a:solidFill>
              <a:sysClr val="windowText" lastClr="000000">
                <a:lumMod val="65000"/>
                <a:lumOff val="35000"/>
              </a:sysClr>
            </a:solidFill>
            <a:prstDash val="solid"/>
          </a:ln>
          <a:effectLst/>
        </p:spPr>
        <p:txBody>
          <a:bodyPr anchor="ctr"/>
          <a:lstStyle/>
          <a:p>
            <a:pPr algn="ctr" defTabSz="914400">
              <a:defRPr/>
            </a:pPr>
            <a:endParaRPr lang="nb-NO">
              <a:solidFill>
                <a:srgbClr val="FFFFFF"/>
              </a:solidFill>
              <a:latin typeface="Calibri" pitchFamily="-109" charset="0"/>
            </a:endParaRPr>
          </a:p>
        </p:txBody>
      </p:sp>
      <p:grpSp>
        <p:nvGrpSpPr>
          <p:cNvPr id="4" name="Group 44"/>
          <p:cNvGrpSpPr>
            <a:grpSpLocks/>
          </p:cNvGrpSpPr>
          <p:nvPr/>
        </p:nvGrpSpPr>
        <p:grpSpPr bwMode="auto">
          <a:xfrm>
            <a:off x="484189" y="789553"/>
            <a:ext cx="460375" cy="403265"/>
            <a:chOff x="3294062" y="1631156"/>
            <a:chExt cx="460375" cy="537687"/>
          </a:xfrm>
        </p:grpSpPr>
        <p:sp>
          <p:nvSpPr>
            <p:cNvPr id="86" name="Ellipse 53"/>
            <p:cNvSpPr>
              <a:spLocks noChangeArrowheads="1"/>
            </p:cNvSpPr>
            <p:nvPr/>
          </p:nvSpPr>
          <p:spPr bwMode="auto">
            <a:xfrm>
              <a:off x="3294062" y="1631156"/>
              <a:ext cx="460375" cy="460375"/>
            </a:xfrm>
            <a:prstGeom prst="ellipse">
              <a:avLst/>
            </a:prstGeom>
            <a:solidFill>
              <a:srgbClr val="FFFFFF">
                <a:alpha val="61960"/>
              </a:srgbClr>
            </a:solidFill>
            <a:ln w="9525">
              <a:solidFill>
                <a:srgbClr val="FFFFFF"/>
              </a:solidFill>
              <a:round/>
              <a:headEnd/>
              <a:tailEnd/>
            </a:ln>
            <a:effectLst>
              <a:outerShdw blurRad="50800" dist="38100" dir="2700000" algn="tl" rotWithShape="0">
                <a:srgbClr val="808080">
                  <a:alpha val="39999"/>
                </a:srgbClr>
              </a:outerShdw>
            </a:effectLst>
          </p:spPr>
          <p:txBody>
            <a:bodyPr anchor="ctr"/>
            <a:lstStyle/>
            <a:p>
              <a:pPr algn="ctr">
                <a:defRPr/>
              </a:pPr>
              <a:endParaRPr lang="nb-NO">
                <a:solidFill>
                  <a:srgbClr val="FFFFFF"/>
                </a:solidFill>
                <a:latin typeface="Calibri" pitchFamily="-109" charset="0"/>
              </a:endParaRPr>
            </a:p>
          </p:txBody>
        </p:sp>
        <p:sp>
          <p:nvSpPr>
            <p:cNvPr id="22552" name="Tekstboks 54"/>
            <p:cNvSpPr txBox="1">
              <a:spLocks noChangeArrowheads="1"/>
            </p:cNvSpPr>
            <p:nvPr/>
          </p:nvSpPr>
          <p:spPr bwMode="auto">
            <a:xfrm>
              <a:off x="3384000" y="1676400"/>
              <a:ext cx="301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da-DK">
                  <a:solidFill>
                    <a:srgbClr val="D70000"/>
                  </a:solidFill>
                  <a:latin typeface="Calibri" pitchFamily="-109" charset="0"/>
                </a:rPr>
                <a:t>1</a:t>
              </a:r>
            </a:p>
          </p:txBody>
        </p:sp>
      </p:grpSp>
      <p:sp>
        <p:nvSpPr>
          <p:cNvPr id="22550" name="Rektangel 76"/>
          <p:cNvSpPr>
            <a:spLocks noChangeArrowheads="1"/>
          </p:cNvSpPr>
          <p:nvPr/>
        </p:nvSpPr>
        <p:spPr bwMode="auto">
          <a:xfrm>
            <a:off x="725489" y="950287"/>
            <a:ext cx="2435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spcAft>
                <a:spcPts val="600"/>
              </a:spcAft>
            </a:pPr>
            <a:r>
              <a:rPr lang="es-SV" sz="1200" b="1" noProof="1" smtClean="0">
                <a:solidFill>
                  <a:srgbClr val="FFFFFF"/>
                </a:solidFill>
                <a:latin typeface="Calibri" pitchFamily="-109" charset="0"/>
                <a:cs typeface="Arial" charset="0"/>
              </a:rPr>
              <a:t>Plan  Quinquenal de Desarrollo</a:t>
            </a:r>
            <a:endParaRPr lang="es-SV" sz="1200" b="1" noProof="1">
              <a:solidFill>
                <a:srgbClr val="FFFFFF"/>
              </a:solidFill>
              <a:latin typeface="Calibri" pitchFamily="-109" charset="0"/>
              <a:cs typeface="Arial" charset="0"/>
            </a:endParaRPr>
          </a:p>
        </p:txBody>
      </p:sp>
      <p:pic>
        <p:nvPicPr>
          <p:cNvPr id="27" name="2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9" y="2031690"/>
            <a:ext cx="1800225" cy="1843088"/>
          </a:xfrm>
          <a:prstGeom prst="rect">
            <a:avLst/>
          </a:prstGeom>
        </p:spPr>
      </p:pic>
      <p:sp>
        <p:nvSpPr>
          <p:cNvPr id="28" name="Rektangel 76"/>
          <p:cNvSpPr>
            <a:spLocks noChangeArrowheads="1"/>
          </p:cNvSpPr>
          <p:nvPr/>
        </p:nvSpPr>
        <p:spPr bwMode="auto">
          <a:xfrm>
            <a:off x="3579814" y="1220558"/>
            <a:ext cx="2211387" cy="312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es-SV" sz="1600" i="1" dirty="0" smtClean="0"/>
              <a:t>F. CIENCIA Y TECNOLOGÍA E INNOVACIÓN INTEGRADAS A LA EDUCACIÓN.</a:t>
            </a:r>
          </a:p>
          <a:p>
            <a:pPr>
              <a:spcAft>
                <a:spcPts val="600"/>
              </a:spcAft>
              <a:defRPr/>
            </a:pPr>
            <a:endParaRPr lang="es-SV" sz="1600" b="1" i="1" dirty="0"/>
          </a:p>
          <a:p>
            <a:pPr marL="171450" indent="-171450" algn="just">
              <a:spcAft>
                <a:spcPts val="600"/>
              </a:spcAft>
              <a:buFont typeface="Arial" pitchFamily="34" charset="0"/>
              <a:buChar char="•"/>
            </a:pPr>
            <a:r>
              <a:rPr lang="es-SV" sz="1600" i="1" dirty="0" smtClean="0"/>
              <a:t>Modernización curricular de la educación técnica en los niveles de Educación Media y Superior.</a:t>
            </a:r>
            <a:endParaRPr lang="da-DK" sz="3200" dirty="0"/>
          </a:p>
        </p:txBody>
      </p:sp>
      <p:sp>
        <p:nvSpPr>
          <p:cNvPr id="32" name="Rektangel 76"/>
          <p:cNvSpPr>
            <a:spLocks noChangeArrowheads="1"/>
          </p:cNvSpPr>
          <p:nvPr/>
        </p:nvSpPr>
        <p:spPr bwMode="auto">
          <a:xfrm>
            <a:off x="6300192" y="1220559"/>
            <a:ext cx="2376264"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defTabSz="914400">
              <a:spcAft>
                <a:spcPts val="600"/>
              </a:spcAft>
              <a:buFont typeface="Arial" pitchFamily="34" charset="0"/>
              <a:buChar char="•"/>
            </a:pPr>
            <a:r>
              <a:rPr lang="es-SV" sz="1600" i="1" noProof="1" smtClean="0">
                <a:solidFill>
                  <a:schemeClr val="tx2"/>
                </a:solidFill>
                <a:latin typeface="Calibri" pitchFamily="-109" charset="0"/>
                <a:cs typeface="Arial" charset="0"/>
              </a:rPr>
              <a:t>Actualización  gradual de los planes de estudio del  Bachillerato Técnico Vocacional</a:t>
            </a:r>
          </a:p>
          <a:p>
            <a:pPr marL="171450" indent="-171450" defTabSz="914400">
              <a:spcAft>
                <a:spcPts val="600"/>
              </a:spcAft>
            </a:pPr>
            <a:endParaRPr lang="es-SV" sz="1600" i="1" noProof="1" smtClean="0">
              <a:solidFill>
                <a:srgbClr val="262626"/>
              </a:solidFill>
              <a:latin typeface="Calibri" pitchFamily="-109" charset="0"/>
              <a:cs typeface="Arial" charset="0"/>
            </a:endParaRPr>
          </a:p>
        </p:txBody>
      </p:sp>
      <p:sp>
        <p:nvSpPr>
          <p:cNvPr id="33" name="Rektangel 76"/>
          <p:cNvSpPr>
            <a:spLocks noChangeArrowheads="1"/>
          </p:cNvSpPr>
          <p:nvPr/>
        </p:nvSpPr>
        <p:spPr bwMode="auto">
          <a:xfrm>
            <a:off x="848446" y="1329612"/>
            <a:ext cx="2211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s-ES_tradnl" sz="2400" b="1" i="1" dirty="0">
                <a:solidFill>
                  <a:srgbClr val="352BFD"/>
                </a:solidFill>
              </a:rPr>
              <a:t>P</a:t>
            </a:r>
            <a:r>
              <a:rPr lang="es-ES_tradnl" sz="2400" b="1" i="1" dirty="0" smtClean="0">
                <a:solidFill>
                  <a:srgbClr val="352BFD"/>
                </a:solidFill>
              </a:rPr>
              <a:t>olítica Educativa</a:t>
            </a:r>
            <a:endParaRPr lang="da-DK" sz="4000" dirty="0">
              <a:solidFill>
                <a:srgbClr val="1E1C11"/>
              </a:solidFill>
            </a:endParaRPr>
          </a:p>
        </p:txBody>
      </p:sp>
      <p:pic>
        <p:nvPicPr>
          <p:cNvPr id="24" name="23 Imagen"/>
          <p:cNvPicPr>
            <a:picLocks noChangeAspect="1"/>
          </p:cNvPicPr>
          <p:nvPr/>
        </p:nvPicPr>
        <p:blipFill>
          <a:blip r:embed="rId3" cstate="print"/>
          <a:srcRect l="8929" r="7738"/>
          <a:stretch>
            <a:fillRect/>
          </a:stretch>
        </p:blipFill>
        <p:spPr>
          <a:xfrm>
            <a:off x="6444208" y="2625756"/>
            <a:ext cx="2016224" cy="113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96290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32 Imagen" descr="Fotolia_10805776_XS.jpg"/>
          <p:cNvPicPr>
            <a:picLocks noChangeAspect="1"/>
          </p:cNvPicPr>
          <p:nvPr/>
        </p:nvPicPr>
        <p:blipFill>
          <a:blip r:embed="rId3" cstate="print"/>
          <a:stretch>
            <a:fillRect/>
          </a:stretch>
        </p:blipFill>
        <p:spPr>
          <a:xfrm>
            <a:off x="2411761" y="1111537"/>
            <a:ext cx="4535477" cy="2551206"/>
          </a:xfrm>
          <a:prstGeom prst="rect">
            <a:avLst/>
          </a:prstGeom>
        </p:spPr>
      </p:pic>
      <p:sp>
        <p:nvSpPr>
          <p:cNvPr id="19" name="18 Título"/>
          <p:cNvSpPr>
            <a:spLocks noGrp="1"/>
          </p:cNvSpPr>
          <p:nvPr>
            <p:ph type="title"/>
          </p:nvPr>
        </p:nvSpPr>
        <p:spPr/>
        <p:txBody>
          <a:bodyPr/>
          <a:lstStyle/>
          <a:p>
            <a:r>
              <a:rPr lang="es-SV" dirty="0" smtClean="0"/>
              <a:t>Agentes del Cambio</a:t>
            </a:r>
            <a:endParaRPr lang="es-SV" dirty="0"/>
          </a:p>
        </p:txBody>
      </p:sp>
      <p:sp>
        <p:nvSpPr>
          <p:cNvPr id="23" name="22 Elipse"/>
          <p:cNvSpPr/>
          <p:nvPr/>
        </p:nvSpPr>
        <p:spPr>
          <a:xfrm>
            <a:off x="686652" y="1005575"/>
            <a:ext cx="1008112" cy="70207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SV" sz="3200" dirty="0" smtClean="0"/>
              <a:t>Yo</a:t>
            </a:r>
            <a:endParaRPr lang="es-SV" sz="3200" dirty="0"/>
          </a:p>
        </p:txBody>
      </p:sp>
      <p:sp>
        <p:nvSpPr>
          <p:cNvPr id="24" name="23 Elipse"/>
          <p:cNvSpPr/>
          <p:nvPr/>
        </p:nvSpPr>
        <p:spPr>
          <a:xfrm>
            <a:off x="407566" y="1923678"/>
            <a:ext cx="1008112" cy="70207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SV" sz="3200" dirty="0" smtClean="0"/>
              <a:t>Tú</a:t>
            </a:r>
            <a:endParaRPr lang="es-SV" sz="3200" dirty="0"/>
          </a:p>
        </p:txBody>
      </p:sp>
      <p:sp>
        <p:nvSpPr>
          <p:cNvPr id="25" name="24 Elipse"/>
          <p:cNvSpPr/>
          <p:nvPr/>
        </p:nvSpPr>
        <p:spPr>
          <a:xfrm>
            <a:off x="749197" y="2781532"/>
            <a:ext cx="1008112" cy="75608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SV" sz="3200" dirty="0" smtClean="0"/>
              <a:t>El</a:t>
            </a:r>
            <a:endParaRPr lang="es-SV" sz="3200" dirty="0"/>
          </a:p>
        </p:txBody>
      </p:sp>
      <p:sp>
        <p:nvSpPr>
          <p:cNvPr id="26" name="25 Elipse"/>
          <p:cNvSpPr/>
          <p:nvPr/>
        </p:nvSpPr>
        <p:spPr>
          <a:xfrm>
            <a:off x="1403648" y="3052496"/>
            <a:ext cx="1152128"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SV" sz="3200" dirty="0" smtClean="0"/>
              <a:t>Ella</a:t>
            </a:r>
            <a:endParaRPr lang="es-SV" sz="3200" dirty="0"/>
          </a:p>
        </p:txBody>
      </p:sp>
      <p:sp>
        <p:nvSpPr>
          <p:cNvPr id="98323" name="Rectangle 19"/>
          <p:cNvSpPr>
            <a:spLocks noChangeArrowheads="1"/>
          </p:cNvSpPr>
          <p:nvPr/>
        </p:nvSpPr>
        <p:spPr bwMode="auto">
          <a:xfrm>
            <a:off x="3275857" y="3421384"/>
            <a:ext cx="5520619" cy="71654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342900" indent="-342900" algn="l">
              <a:buClr>
                <a:schemeClr val="bg1"/>
              </a:buClr>
              <a:buFont typeface="Wingdings" pitchFamily="2" charset="2"/>
              <a:buChar char="l"/>
            </a:pPr>
            <a:r>
              <a:rPr lang="es-UY" sz="2400" b="1" i="1" dirty="0" smtClean="0">
                <a:solidFill>
                  <a:schemeClr val="bg1"/>
                </a:solidFill>
              </a:rPr>
              <a:t>Gestionar el cambio </a:t>
            </a:r>
          </a:p>
          <a:p>
            <a:pPr marL="342900" indent="-342900" algn="l">
              <a:buClr>
                <a:schemeClr val="bg1"/>
              </a:buClr>
              <a:buFont typeface="Wingdings" pitchFamily="2" charset="2"/>
              <a:buNone/>
            </a:pPr>
            <a:r>
              <a:rPr lang="es-UY" sz="2400" b="1" i="1" dirty="0" smtClean="0">
                <a:solidFill>
                  <a:schemeClr val="bg1"/>
                </a:solidFill>
              </a:rPr>
              <a:t>    es gestionar el cambio de las personas</a:t>
            </a:r>
          </a:p>
        </p:txBody>
      </p:sp>
      <p:sp>
        <p:nvSpPr>
          <p:cNvPr id="27" name="26 Elipse"/>
          <p:cNvSpPr/>
          <p:nvPr/>
        </p:nvSpPr>
        <p:spPr>
          <a:xfrm>
            <a:off x="7644347" y="1707654"/>
            <a:ext cx="1440160" cy="10801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SV" sz="1600" dirty="0" smtClean="0"/>
              <a:t>Nosotros</a:t>
            </a:r>
            <a:endParaRPr lang="es-SV" sz="1600" dirty="0"/>
          </a:p>
        </p:txBody>
      </p:sp>
      <p:sp>
        <p:nvSpPr>
          <p:cNvPr id="14" name="13 Flecha derecha"/>
          <p:cNvSpPr/>
          <p:nvPr/>
        </p:nvSpPr>
        <p:spPr>
          <a:xfrm>
            <a:off x="1907704" y="1737778"/>
            <a:ext cx="576064" cy="1073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6" name="15 Flecha derecha"/>
          <p:cNvSpPr/>
          <p:nvPr/>
        </p:nvSpPr>
        <p:spPr>
          <a:xfrm rot="10800000">
            <a:off x="6947237" y="1737778"/>
            <a:ext cx="576064" cy="1073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8323"/>
                                        </p:tgtEl>
                                        <p:attrNameLst>
                                          <p:attrName>style.visibility</p:attrName>
                                        </p:attrNameLst>
                                      </p:cBhvr>
                                      <p:to>
                                        <p:strVal val="visible"/>
                                      </p:to>
                                    </p:set>
                                    <p:animEffect transition="in" filter="fade">
                                      <p:cBhvr>
                                        <p:cTn id="7" dur="770" decel="100000"/>
                                        <p:tgtEl>
                                          <p:spTgt spid="98323"/>
                                        </p:tgtEl>
                                      </p:cBhvr>
                                    </p:animEffect>
                                    <p:animScale>
                                      <p:cBhvr>
                                        <p:cTn id="8" dur="770" decel="100000"/>
                                        <p:tgtEl>
                                          <p:spTgt spid="98323"/>
                                        </p:tgtEl>
                                      </p:cBhvr>
                                      <p:from x="10000" y="10000"/>
                                      <p:to x="200000" y="450000"/>
                                    </p:animScale>
                                    <p:animScale>
                                      <p:cBhvr>
                                        <p:cTn id="9" dur="1230" accel="100000" fill="hold">
                                          <p:stCondLst>
                                            <p:cond delay="770"/>
                                          </p:stCondLst>
                                        </p:cTn>
                                        <p:tgtEl>
                                          <p:spTgt spid="98323"/>
                                        </p:tgtEl>
                                      </p:cBhvr>
                                      <p:from x="200000" y="450000"/>
                                      <p:to x="100000" y="100000"/>
                                    </p:animScale>
                                    <p:set>
                                      <p:cBhvr>
                                        <p:cTn id="10" dur="770" fill="hold"/>
                                        <p:tgtEl>
                                          <p:spTgt spid="98323"/>
                                        </p:tgtEl>
                                        <p:attrNameLst>
                                          <p:attrName>ppt_x</p:attrName>
                                        </p:attrNameLst>
                                      </p:cBhvr>
                                      <p:to>
                                        <p:strVal val="(0.5)"/>
                                      </p:to>
                                    </p:set>
                                    <p:anim from="(0.5)" to="(#ppt_x)" calcmode="lin" valueType="num">
                                      <p:cBhvr>
                                        <p:cTn id="11" dur="1230" accel="100000" fill="hold">
                                          <p:stCondLst>
                                            <p:cond delay="770"/>
                                          </p:stCondLst>
                                        </p:cTn>
                                        <p:tgtEl>
                                          <p:spTgt spid="98323"/>
                                        </p:tgtEl>
                                        <p:attrNameLst>
                                          <p:attrName>ppt_x</p:attrName>
                                        </p:attrNameLst>
                                      </p:cBhvr>
                                    </p:anim>
                                    <p:set>
                                      <p:cBhvr>
                                        <p:cTn id="12" dur="770" fill="hold"/>
                                        <p:tgtEl>
                                          <p:spTgt spid="98323"/>
                                        </p:tgtEl>
                                        <p:attrNameLst>
                                          <p:attrName>ppt_y</p:attrName>
                                        </p:attrNameLst>
                                      </p:cBhvr>
                                      <p:to>
                                        <p:strVal val="(#ppt_y+0.4)"/>
                                      </p:to>
                                    </p:set>
                                    <p:anim from="(#ppt_y+0.4)" to="(#ppt_y)" calcmode="lin" valueType="num">
                                      <p:cBhvr>
                                        <p:cTn id="13" dur="1230" accel="100000" fill="hold">
                                          <p:stCondLst>
                                            <p:cond delay="770"/>
                                          </p:stCondLst>
                                        </p:cTn>
                                        <p:tgtEl>
                                          <p:spTgt spid="9832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767813787"/>
              </p:ext>
            </p:extLst>
          </p:nvPr>
        </p:nvGraphicFramePr>
        <p:xfrm>
          <a:off x="1187624" y="695714"/>
          <a:ext cx="6144344" cy="3874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8554" name="Rectangle 10"/>
          <p:cNvSpPr>
            <a:spLocks noChangeArrowheads="1"/>
          </p:cNvSpPr>
          <p:nvPr/>
        </p:nvSpPr>
        <p:spPr bwMode="auto">
          <a:xfrm>
            <a:off x="5940152" y="1221600"/>
            <a:ext cx="2664296" cy="617934"/>
          </a:xfrm>
          <a:prstGeom prst="rect">
            <a:avLst/>
          </a:prstGeom>
          <a:noFill/>
          <a:ln w="9525" algn="ctr">
            <a:noFill/>
            <a:miter lim="800000"/>
            <a:headEnd/>
            <a:tailEnd/>
          </a:ln>
          <a:effectLst/>
        </p:spPr>
        <p:txBody>
          <a:bodyPr wrap="none" anchor="ctr"/>
          <a:lstStyle/>
          <a:p>
            <a:pPr marL="342900" indent="-342900" algn="ctr">
              <a:buFont typeface="Wingdings" pitchFamily="2" charset="2"/>
              <a:buNone/>
            </a:pPr>
            <a:r>
              <a:rPr lang="es-UY" sz="2000" b="1" i="1" dirty="0"/>
              <a:t>Sin </a:t>
            </a:r>
            <a:r>
              <a:rPr lang="es-UY" sz="2000" b="1" i="1" dirty="0" smtClean="0"/>
              <a:t>liderazgo… </a:t>
            </a:r>
            <a:endParaRPr lang="es-UY" sz="2000" b="1" i="1" dirty="0"/>
          </a:p>
          <a:p>
            <a:pPr marL="342900" indent="-342900" algn="ctr">
              <a:buFont typeface="Wingdings" pitchFamily="2" charset="2"/>
              <a:buNone/>
            </a:pPr>
            <a:r>
              <a:rPr lang="es-UY" sz="2000" b="1" i="1" dirty="0" smtClean="0"/>
              <a:t>No se asumen los riesgos</a:t>
            </a:r>
            <a:endParaRPr lang="es-ES" sz="2000" b="1" i="1" dirty="0"/>
          </a:p>
        </p:txBody>
      </p:sp>
      <p:sp>
        <p:nvSpPr>
          <p:cNvPr id="108555" name="Rectangle 11"/>
          <p:cNvSpPr>
            <a:spLocks noChangeArrowheads="1"/>
          </p:cNvSpPr>
          <p:nvPr/>
        </p:nvSpPr>
        <p:spPr bwMode="auto">
          <a:xfrm>
            <a:off x="395536" y="2265926"/>
            <a:ext cx="2520280" cy="800100"/>
          </a:xfrm>
          <a:prstGeom prst="rect">
            <a:avLst/>
          </a:prstGeom>
          <a:noFill/>
          <a:ln w="9525" algn="ctr">
            <a:noFill/>
            <a:miter lim="800000"/>
            <a:headEnd/>
            <a:tailEnd/>
          </a:ln>
          <a:effectLst/>
        </p:spPr>
        <p:txBody>
          <a:bodyPr wrap="none" anchor="ctr"/>
          <a:lstStyle/>
          <a:p>
            <a:pPr marL="342900" indent="-342900" algn="l">
              <a:buFont typeface="Wingdings" pitchFamily="2" charset="2"/>
              <a:buNone/>
            </a:pPr>
            <a:r>
              <a:rPr lang="es-UY" sz="2000" b="1" i="1" dirty="0"/>
              <a:t>Sin </a:t>
            </a:r>
            <a:r>
              <a:rPr lang="es-UY" sz="2000" b="1" i="1" dirty="0" smtClean="0"/>
              <a:t>educación…</a:t>
            </a:r>
            <a:endParaRPr lang="es-UY" sz="2000" b="1" i="1" dirty="0"/>
          </a:p>
          <a:p>
            <a:pPr marL="342900" indent="-342900" algn="l">
              <a:buFont typeface="Wingdings" pitchFamily="2" charset="2"/>
              <a:buNone/>
            </a:pPr>
            <a:r>
              <a:rPr lang="es-UY" sz="2000" b="1" i="1" dirty="0"/>
              <a:t>no hay  comprensión </a:t>
            </a:r>
          </a:p>
          <a:p>
            <a:pPr marL="342900" indent="-342900" algn="l">
              <a:buFont typeface="Wingdings" pitchFamily="2" charset="2"/>
              <a:buNone/>
            </a:pPr>
            <a:r>
              <a:rPr lang="es-UY" sz="2000" b="1" i="1" dirty="0"/>
              <a:t>ni participación</a:t>
            </a:r>
            <a:endParaRPr lang="es-ES" sz="2000" b="1" i="1" dirty="0"/>
          </a:p>
        </p:txBody>
      </p:sp>
      <p:sp>
        <p:nvSpPr>
          <p:cNvPr id="108556" name="Rectangle 12"/>
          <p:cNvSpPr>
            <a:spLocks noChangeArrowheads="1"/>
          </p:cNvSpPr>
          <p:nvPr/>
        </p:nvSpPr>
        <p:spPr bwMode="auto">
          <a:xfrm>
            <a:off x="5724129" y="3435846"/>
            <a:ext cx="3456383" cy="844396"/>
          </a:xfrm>
          <a:prstGeom prst="rect">
            <a:avLst/>
          </a:prstGeom>
          <a:noFill/>
          <a:ln w="9525" algn="ctr">
            <a:noFill/>
            <a:miter lim="800000"/>
            <a:headEnd/>
            <a:tailEnd/>
          </a:ln>
          <a:effectLst/>
        </p:spPr>
        <p:txBody>
          <a:bodyPr wrap="none" anchor="ctr"/>
          <a:lstStyle/>
          <a:p>
            <a:pPr marL="342900" indent="-342900" algn="l">
              <a:buFont typeface="Wingdings" pitchFamily="2" charset="2"/>
              <a:buNone/>
            </a:pPr>
            <a:r>
              <a:rPr lang="es-UY" sz="2000" b="1" i="1" dirty="0"/>
              <a:t>Sin </a:t>
            </a:r>
            <a:r>
              <a:rPr lang="es-UY" sz="2000" b="1" i="1" dirty="0" smtClean="0"/>
              <a:t>sistemas… </a:t>
            </a:r>
          </a:p>
          <a:p>
            <a:pPr marL="342900" indent="-342900" algn="l">
              <a:buFont typeface="Wingdings" pitchFamily="2" charset="2"/>
              <a:buNone/>
            </a:pPr>
            <a:r>
              <a:rPr lang="es-UY" sz="2000" b="1" i="1" dirty="0" smtClean="0"/>
              <a:t>(</a:t>
            </a:r>
            <a:r>
              <a:rPr lang="es-UY" sz="2000" b="1" i="1" dirty="0"/>
              <a:t>procesos, </a:t>
            </a:r>
            <a:r>
              <a:rPr lang="es-UY" sz="2000" b="1" i="1" dirty="0" smtClean="0"/>
              <a:t>estructuras</a:t>
            </a:r>
            <a:r>
              <a:rPr lang="es-UY" sz="2000" b="1" i="1" dirty="0"/>
              <a:t>, gestión) </a:t>
            </a:r>
          </a:p>
          <a:p>
            <a:pPr marL="342900" indent="-342900" algn="l">
              <a:buFont typeface="Wingdings" pitchFamily="2" charset="2"/>
              <a:buNone/>
            </a:pPr>
            <a:r>
              <a:rPr lang="es-UY" sz="2000" b="1" i="1" dirty="0"/>
              <a:t>no hay soporte</a:t>
            </a:r>
            <a:endParaRPr lang="es-ES" sz="2000" b="1" i="1" dirty="0"/>
          </a:p>
        </p:txBody>
      </p:sp>
      <p:pic>
        <p:nvPicPr>
          <p:cNvPr id="108557" name="Picture 13" descr="imagesCABNT540"/>
          <p:cNvPicPr>
            <a:picLocks noChangeAspect="1" noChangeArrowheads="1"/>
          </p:cNvPicPr>
          <p:nvPr/>
        </p:nvPicPr>
        <p:blipFill>
          <a:blip r:embed="rId7" cstate="print"/>
          <a:srcRect/>
          <a:stretch>
            <a:fillRect/>
          </a:stretch>
        </p:blipFill>
        <p:spPr bwMode="auto">
          <a:xfrm rot="-689624">
            <a:off x="2060898" y="1134202"/>
            <a:ext cx="5029200" cy="3106340"/>
          </a:xfrm>
          <a:prstGeom prst="rect">
            <a:avLst/>
          </a:prstGeom>
          <a:noFill/>
          <a:ln w="76200">
            <a:noFill/>
            <a:miter lim="800000"/>
            <a:headEnd/>
            <a:tailEnd/>
          </a:ln>
        </p:spPr>
      </p:pic>
      <p:sp>
        <p:nvSpPr>
          <p:cNvPr id="108558" name="Rectangle 14"/>
          <p:cNvSpPr>
            <a:spLocks noChangeArrowheads="1"/>
          </p:cNvSpPr>
          <p:nvPr/>
        </p:nvSpPr>
        <p:spPr bwMode="auto">
          <a:xfrm>
            <a:off x="2058717" y="1275607"/>
            <a:ext cx="4850732" cy="1094482"/>
          </a:xfrm>
          <a:prstGeom prst="rect">
            <a:avLst/>
          </a:prstGeom>
          <a:noFill/>
          <a:ln w="9525" algn="ctr">
            <a:noFill/>
            <a:miter lim="800000"/>
            <a:headEnd/>
            <a:tailEnd/>
          </a:ln>
          <a:effectLst/>
        </p:spPr>
        <p:txBody>
          <a:bodyPr wrap="none" anchor="ctr"/>
          <a:lstStyle/>
          <a:p>
            <a:pPr marL="342900" indent="-342900" algn="l">
              <a:buFont typeface="Wingdings" pitchFamily="2" charset="2"/>
              <a:buNone/>
            </a:pPr>
            <a:r>
              <a:rPr lang="es-UY" sz="2400" b="1" i="1" dirty="0">
                <a:solidFill>
                  <a:srgbClr val="FFFF00"/>
                </a:solidFill>
              </a:rPr>
              <a:t>Nadie genera un cambio </a:t>
            </a:r>
            <a:r>
              <a:rPr lang="es-UY" sz="2400" b="1" i="1" dirty="0" smtClean="0">
                <a:solidFill>
                  <a:srgbClr val="FFFF00"/>
                </a:solidFill>
              </a:rPr>
              <a:t> en </a:t>
            </a:r>
            <a:r>
              <a:rPr lang="es-UY" sz="2400" b="1" i="1" dirty="0">
                <a:solidFill>
                  <a:srgbClr val="FFFF00"/>
                </a:solidFill>
              </a:rPr>
              <a:t>soledad</a:t>
            </a:r>
            <a:endParaRPr lang="es-ES" sz="2400" b="1" i="1" dirty="0">
              <a:solidFill>
                <a:srgbClr val="FFFF00"/>
              </a:solidFill>
            </a:endParaRPr>
          </a:p>
        </p:txBody>
      </p:sp>
      <p:sp>
        <p:nvSpPr>
          <p:cNvPr id="108559" name="Rectangle 15"/>
          <p:cNvSpPr>
            <a:spLocks noChangeArrowheads="1"/>
          </p:cNvSpPr>
          <p:nvPr/>
        </p:nvSpPr>
        <p:spPr bwMode="auto">
          <a:xfrm>
            <a:off x="2562773" y="3057805"/>
            <a:ext cx="3886200" cy="864766"/>
          </a:xfrm>
          <a:prstGeom prst="rect">
            <a:avLst/>
          </a:prstGeom>
          <a:noFill/>
          <a:ln w="9525" algn="ctr">
            <a:noFill/>
            <a:miter lim="800000"/>
            <a:headEnd/>
            <a:tailEnd/>
          </a:ln>
          <a:effectLst/>
        </p:spPr>
        <p:txBody>
          <a:bodyPr wrap="none" anchor="ctr"/>
          <a:lstStyle/>
          <a:p>
            <a:pPr marL="342900" indent="-342900" algn="l">
              <a:buFont typeface="Wingdings" pitchFamily="2" charset="2"/>
              <a:buNone/>
            </a:pPr>
            <a:r>
              <a:rPr lang="es-UY" sz="2400" b="1" i="1" dirty="0">
                <a:solidFill>
                  <a:srgbClr val="FFFF00"/>
                </a:solidFill>
              </a:rPr>
              <a:t>Además de una carga </a:t>
            </a:r>
          </a:p>
          <a:p>
            <a:pPr marL="342900" indent="-342900" algn="l">
              <a:buFont typeface="Wingdings" pitchFamily="2" charset="2"/>
              <a:buNone/>
            </a:pPr>
            <a:r>
              <a:rPr lang="es-UY" sz="2400" b="1" i="1" dirty="0">
                <a:solidFill>
                  <a:srgbClr val="FFFF00"/>
                </a:solidFill>
              </a:rPr>
              <a:t>imposible de llevar, como</a:t>
            </a:r>
          </a:p>
          <a:p>
            <a:pPr marL="342900" indent="-342900" algn="l">
              <a:buFont typeface="Wingdings" pitchFamily="2" charset="2"/>
              <a:buNone/>
            </a:pPr>
            <a:r>
              <a:rPr lang="es-UY" sz="2400" b="1" i="1" dirty="0">
                <a:solidFill>
                  <a:srgbClr val="FFFF00"/>
                </a:solidFill>
              </a:rPr>
              <a:t>estrategia, es pésima</a:t>
            </a:r>
            <a:endParaRPr lang="es-ES" sz="2400" b="1" i="1" dirty="0">
              <a:solidFill>
                <a:srgbClr val="FFFF00"/>
              </a:solidFill>
            </a:endParaRPr>
          </a:p>
        </p:txBody>
      </p:sp>
      <p:sp>
        <p:nvSpPr>
          <p:cNvPr id="17" name="16 Título"/>
          <p:cNvSpPr>
            <a:spLocks noGrp="1"/>
          </p:cNvSpPr>
          <p:nvPr>
            <p:ph type="title"/>
          </p:nvPr>
        </p:nvSpPr>
        <p:spPr>
          <a:xfrm>
            <a:off x="1115616" y="0"/>
            <a:ext cx="8028384" cy="857250"/>
          </a:xfrm>
        </p:spPr>
        <p:txBody>
          <a:bodyPr>
            <a:normAutofit fontScale="90000"/>
          </a:bodyPr>
          <a:lstStyle/>
          <a:p>
            <a:r>
              <a:rPr lang="es-UY" dirty="0" smtClean="0">
                <a:solidFill>
                  <a:srgbClr val="002060"/>
                </a:solidFill>
              </a:rPr>
              <a:t>El papel de los Agentes de Cambio</a:t>
            </a:r>
            <a:endParaRPr lang="es-SV" dirty="0">
              <a:solidFill>
                <a:srgbClr val="002060"/>
              </a:solidFill>
            </a:endParaRPr>
          </a:p>
        </p:txBody>
      </p:sp>
      <p:sp>
        <p:nvSpPr>
          <p:cNvPr id="20" name="Rectangle 15"/>
          <p:cNvSpPr>
            <a:spLocks noChangeArrowheads="1"/>
          </p:cNvSpPr>
          <p:nvPr/>
        </p:nvSpPr>
        <p:spPr bwMode="auto">
          <a:xfrm>
            <a:off x="1070298" y="3057805"/>
            <a:ext cx="7010400" cy="120015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342900" indent="-342900" algn="ctr">
              <a:buFont typeface="Wingdings" pitchFamily="2" charset="2"/>
              <a:buNone/>
            </a:pPr>
            <a:r>
              <a:rPr lang="es-UY" sz="2800" b="1" i="1" dirty="0" smtClean="0">
                <a:solidFill>
                  <a:schemeClr val="bg1"/>
                </a:solidFill>
              </a:rPr>
              <a:t>Si no se constituye un equipo </a:t>
            </a:r>
          </a:p>
          <a:p>
            <a:pPr marL="342900" indent="-342900" algn="ctr">
              <a:buFont typeface="Wingdings" pitchFamily="2" charset="2"/>
              <a:buNone/>
            </a:pPr>
            <a:r>
              <a:rPr lang="es-UY" sz="2800" b="1" i="1" dirty="0" smtClean="0">
                <a:solidFill>
                  <a:schemeClr val="bg1"/>
                </a:solidFill>
              </a:rPr>
              <a:t>de trabajo el cambio entra en </a:t>
            </a:r>
          </a:p>
          <a:p>
            <a:pPr marL="342900" indent="-342900" algn="ctr">
              <a:buFont typeface="Wingdings" pitchFamily="2" charset="2"/>
              <a:buNone/>
            </a:pPr>
            <a:r>
              <a:rPr lang="es-UY" sz="2800" b="1" i="1" dirty="0" smtClean="0">
                <a:solidFill>
                  <a:schemeClr val="bg1"/>
                </a:solidFill>
              </a:rPr>
              <a:t>Zona de riesgo</a:t>
            </a:r>
            <a:endParaRPr lang="es-ES" sz="2800" b="1" i="1" dirty="0">
              <a:solidFill>
                <a:schemeClr val="bg1"/>
              </a:solidFill>
            </a:endParaRPr>
          </a:p>
        </p:txBody>
      </p:sp>
      <p:pic>
        <p:nvPicPr>
          <p:cNvPr id="21" name="Picture 16" descr="CAQVYPNZ"/>
          <p:cNvPicPr>
            <a:picLocks noChangeAspect="1" noChangeArrowheads="1"/>
          </p:cNvPicPr>
          <p:nvPr/>
        </p:nvPicPr>
        <p:blipFill>
          <a:blip r:embed="rId8" cstate="print"/>
          <a:srcRect/>
          <a:stretch>
            <a:fillRect/>
          </a:stretch>
        </p:blipFill>
        <p:spPr bwMode="auto">
          <a:xfrm rot="935778">
            <a:off x="3256203" y="865866"/>
            <a:ext cx="2629090" cy="2183084"/>
          </a:xfrm>
          <a:prstGeom prst="rect">
            <a:avLst/>
          </a:prstGeom>
          <a:noFill/>
          <a:ln w="76200">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08557"/>
                                        </p:tgtEl>
                                        <p:attrNameLst>
                                          <p:attrName>style.visibility</p:attrName>
                                        </p:attrNameLst>
                                      </p:cBhvr>
                                      <p:to>
                                        <p:strVal val="visible"/>
                                      </p:to>
                                    </p:set>
                                    <p:animEffect transition="in" filter="wipe(down)">
                                      <p:cBhvr>
                                        <p:cTn id="7" dur="580">
                                          <p:stCondLst>
                                            <p:cond delay="0"/>
                                          </p:stCondLst>
                                        </p:cTn>
                                        <p:tgtEl>
                                          <p:spTgt spid="108557"/>
                                        </p:tgtEl>
                                      </p:cBhvr>
                                    </p:animEffect>
                                    <p:anim calcmode="lin" valueType="num">
                                      <p:cBhvr>
                                        <p:cTn id="8" dur="1822" tmFilter="0,0; 0.14,0.36; 0.43,0.73; 0.71,0.91; 1.0,1.0">
                                          <p:stCondLst>
                                            <p:cond delay="0"/>
                                          </p:stCondLst>
                                        </p:cTn>
                                        <p:tgtEl>
                                          <p:spTgt spid="1085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85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85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85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855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8557"/>
                                        </p:tgtEl>
                                      </p:cBhvr>
                                      <p:to x="100000" y="60000"/>
                                    </p:animScale>
                                    <p:animScale>
                                      <p:cBhvr>
                                        <p:cTn id="14" dur="166" decel="50000">
                                          <p:stCondLst>
                                            <p:cond delay="676"/>
                                          </p:stCondLst>
                                        </p:cTn>
                                        <p:tgtEl>
                                          <p:spTgt spid="108557"/>
                                        </p:tgtEl>
                                      </p:cBhvr>
                                      <p:to x="100000" y="100000"/>
                                    </p:animScale>
                                    <p:animScale>
                                      <p:cBhvr>
                                        <p:cTn id="15" dur="26">
                                          <p:stCondLst>
                                            <p:cond delay="1312"/>
                                          </p:stCondLst>
                                        </p:cTn>
                                        <p:tgtEl>
                                          <p:spTgt spid="108557"/>
                                        </p:tgtEl>
                                      </p:cBhvr>
                                      <p:to x="100000" y="80000"/>
                                    </p:animScale>
                                    <p:animScale>
                                      <p:cBhvr>
                                        <p:cTn id="16" dur="166" decel="50000">
                                          <p:stCondLst>
                                            <p:cond delay="1338"/>
                                          </p:stCondLst>
                                        </p:cTn>
                                        <p:tgtEl>
                                          <p:spTgt spid="108557"/>
                                        </p:tgtEl>
                                      </p:cBhvr>
                                      <p:to x="100000" y="100000"/>
                                    </p:animScale>
                                    <p:animScale>
                                      <p:cBhvr>
                                        <p:cTn id="17" dur="26">
                                          <p:stCondLst>
                                            <p:cond delay="1642"/>
                                          </p:stCondLst>
                                        </p:cTn>
                                        <p:tgtEl>
                                          <p:spTgt spid="108557"/>
                                        </p:tgtEl>
                                      </p:cBhvr>
                                      <p:to x="100000" y="90000"/>
                                    </p:animScale>
                                    <p:animScale>
                                      <p:cBhvr>
                                        <p:cTn id="18" dur="166" decel="50000">
                                          <p:stCondLst>
                                            <p:cond delay="1668"/>
                                          </p:stCondLst>
                                        </p:cTn>
                                        <p:tgtEl>
                                          <p:spTgt spid="108557"/>
                                        </p:tgtEl>
                                      </p:cBhvr>
                                      <p:to x="100000" y="100000"/>
                                    </p:animScale>
                                    <p:animScale>
                                      <p:cBhvr>
                                        <p:cTn id="19" dur="26">
                                          <p:stCondLst>
                                            <p:cond delay="1808"/>
                                          </p:stCondLst>
                                        </p:cTn>
                                        <p:tgtEl>
                                          <p:spTgt spid="108557"/>
                                        </p:tgtEl>
                                      </p:cBhvr>
                                      <p:to x="100000" y="95000"/>
                                    </p:animScale>
                                    <p:animScale>
                                      <p:cBhvr>
                                        <p:cTn id="20" dur="166" decel="50000">
                                          <p:stCondLst>
                                            <p:cond delay="1834"/>
                                          </p:stCondLst>
                                        </p:cTn>
                                        <p:tgtEl>
                                          <p:spTgt spid="10855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8558">
                                            <p:txEl>
                                              <p:pRg st="0" end="0"/>
                                            </p:txEl>
                                          </p:spTgt>
                                        </p:tgtEl>
                                        <p:attrNameLst>
                                          <p:attrName>style.visibility</p:attrName>
                                        </p:attrNameLst>
                                      </p:cBhvr>
                                      <p:to>
                                        <p:strVal val="visible"/>
                                      </p:to>
                                    </p:set>
                                    <p:animEffect transition="in" filter="fade">
                                      <p:cBhvr>
                                        <p:cTn id="25" dur="2000"/>
                                        <p:tgtEl>
                                          <p:spTgt spid="10855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08559"/>
                                        </p:tgtEl>
                                        <p:attrNameLst>
                                          <p:attrName>style.visibility</p:attrName>
                                        </p:attrNameLst>
                                      </p:cBhvr>
                                      <p:to>
                                        <p:strVal val="visible"/>
                                      </p:to>
                                    </p:set>
                                    <p:anim calcmode="discrete" valueType="clr">
                                      <p:cBhvr override="childStyle">
                                        <p:cTn id="30" dur="80"/>
                                        <p:tgtEl>
                                          <p:spTgt spid="108559"/>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08559"/>
                                        </p:tgtEl>
                                        <p:attrNameLst>
                                          <p:attrName>fillcolor</p:attrName>
                                        </p:attrNameLst>
                                      </p:cBhvr>
                                      <p:tavLst>
                                        <p:tav tm="0">
                                          <p:val>
                                            <p:clrVal>
                                              <a:schemeClr val="accent2"/>
                                            </p:clrVal>
                                          </p:val>
                                        </p:tav>
                                        <p:tav tm="50000">
                                          <p:val>
                                            <p:clrVal>
                                              <a:schemeClr val="hlink"/>
                                            </p:clrVal>
                                          </p:val>
                                        </p:tav>
                                      </p:tavLst>
                                    </p:anim>
                                    <p:set>
                                      <p:cBhvr>
                                        <p:cTn id="32" dur="80"/>
                                        <p:tgtEl>
                                          <p:spTgt spid="108559"/>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800" decel="100000"/>
                                        <p:tgtEl>
                                          <p:spTgt spid="20"/>
                                        </p:tgtEl>
                                      </p:cBhvr>
                                    </p:animEffect>
                                    <p:anim calcmode="lin" valueType="num">
                                      <p:cBhvr>
                                        <p:cTn id="38" dur="800" decel="100000" fill="hold"/>
                                        <p:tgtEl>
                                          <p:spTgt spid="20"/>
                                        </p:tgtEl>
                                        <p:attrNameLst>
                                          <p:attrName>style.rotation</p:attrName>
                                        </p:attrNameLst>
                                      </p:cBhvr>
                                      <p:tavLst>
                                        <p:tav tm="0">
                                          <p:val>
                                            <p:fltVal val="-90"/>
                                          </p:val>
                                        </p:tav>
                                        <p:tav tm="100000">
                                          <p:val>
                                            <p:fltVal val="0"/>
                                          </p:val>
                                        </p:tav>
                                      </p:tavLst>
                                    </p:anim>
                                    <p:anim calcmode="lin" valueType="num">
                                      <p:cBhvr>
                                        <p:cTn id="39" dur="800" decel="100000" fill="hold"/>
                                        <p:tgtEl>
                                          <p:spTgt spid="20"/>
                                        </p:tgtEl>
                                        <p:attrNameLst>
                                          <p:attrName>ppt_x</p:attrName>
                                        </p:attrNameLst>
                                      </p:cBhvr>
                                      <p:tavLst>
                                        <p:tav tm="0">
                                          <p:val>
                                            <p:strVal val="#ppt_x+0.4"/>
                                          </p:val>
                                        </p:tav>
                                        <p:tav tm="100000">
                                          <p:val>
                                            <p:strVal val="#ppt_x-0.05"/>
                                          </p:val>
                                        </p:tav>
                                      </p:tavLst>
                                    </p:anim>
                                    <p:anim calcmode="lin" valueType="num">
                                      <p:cBhvr>
                                        <p:cTn id="40" dur="800" decel="100000" fill="hold"/>
                                        <p:tgtEl>
                                          <p:spTgt spid="20"/>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fltVal val="0"/>
                                          </p:val>
                                        </p:tav>
                                        <p:tav tm="100000">
                                          <p:val>
                                            <p:strVal val="#ppt_w"/>
                                          </p:val>
                                        </p:tav>
                                      </p:tavLst>
                                    </p:anim>
                                    <p:anim calcmode="lin" valueType="num">
                                      <p:cBhvr>
                                        <p:cTn id="48" dur="1000" fill="hold"/>
                                        <p:tgtEl>
                                          <p:spTgt spid="21"/>
                                        </p:tgtEl>
                                        <p:attrNameLst>
                                          <p:attrName>ppt_h</p:attrName>
                                        </p:attrNameLst>
                                      </p:cBhvr>
                                      <p:tavLst>
                                        <p:tav tm="0">
                                          <p:val>
                                            <p:fltVal val="0"/>
                                          </p:val>
                                        </p:tav>
                                        <p:tav tm="100000">
                                          <p:val>
                                            <p:strVal val="#ppt_h"/>
                                          </p:val>
                                        </p:tav>
                                      </p:tavLst>
                                    </p:anim>
                                    <p:anim calcmode="lin" valueType="num">
                                      <p:cBhvr>
                                        <p:cTn id="4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8" grpId="0" build="allAtOnce"/>
      <p:bldP spid="10855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7" name="Picture 7" descr="imagesCA4PNRMT"/>
          <p:cNvPicPr>
            <a:picLocks noChangeAspect="1" noChangeArrowheads="1"/>
          </p:cNvPicPr>
          <p:nvPr/>
        </p:nvPicPr>
        <p:blipFill>
          <a:blip r:embed="rId2" cstate="print"/>
          <a:stretch>
            <a:fillRect/>
          </a:stretch>
        </p:blipFill>
        <p:spPr bwMode="auto">
          <a:xfrm>
            <a:off x="2109252" y="1005576"/>
            <a:ext cx="4846320" cy="3028950"/>
          </a:xfrm>
          <a:prstGeom prst="rect">
            <a:avLst/>
          </a:prstGeom>
          <a:solidFill>
            <a:srgbClr val="FFFF00"/>
          </a:solidFill>
          <a:ln w="76200">
            <a:noFill/>
            <a:miter lim="800000"/>
            <a:headEnd/>
            <a:tailEnd/>
          </a:ln>
        </p:spPr>
      </p:pic>
      <p:sp>
        <p:nvSpPr>
          <p:cNvPr id="92168" name="Rectangle 8"/>
          <p:cNvSpPr>
            <a:spLocks noChangeArrowheads="1"/>
          </p:cNvSpPr>
          <p:nvPr/>
        </p:nvSpPr>
        <p:spPr bwMode="auto">
          <a:xfrm>
            <a:off x="317954" y="1258440"/>
            <a:ext cx="8424936" cy="3096344"/>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marL="342900" indent="-342900" algn="ctr">
              <a:buFont typeface="Wingdings" pitchFamily="2" charset="2"/>
              <a:buNone/>
            </a:pPr>
            <a:r>
              <a:rPr lang="es-UY" sz="2800" b="1" i="1" dirty="0" smtClean="0">
                <a:solidFill>
                  <a:schemeClr val="bg1"/>
                </a:solidFill>
              </a:rPr>
              <a:t>Concepto clave: </a:t>
            </a:r>
          </a:p>
          <a:p>
            <a:pPr marL="342900" indent="-342900" algn="ctr">
              <a:buFont typeface="Wingdings" pitchFamily="2" charset="2"/>
              <a:buNone/>
            </a:pPr>
            <a:r>
              <a:rPr lang="es-UY" sz="3600" b="1" i="1" dirty="0" smtClean="0">
                <a:solidFill>
                  <a:srgbClr val="FFFF00"/>
                </a:solidFill>
              </a:rPr>
              <a:t>Principio de la palanca</a:t>
            </a:r>
          </a:p>
          <a:p>
            <a:pPr marL="342900" indent="-342900" algn="ctr">
              <a:buFont typeface="Wingdings" pitchFamily="2" charset="2"/>
              <a:buNone/>
            </a:pPr>
            <a:endParaRPr lang="es-UY" sz="3600" b="1" i="1" dirty="0" smtClean="0">
              <a:solidFill>
                <a:srgbClr val="FFFF00"/>
              </a:solidFill>
            </a:endParaRPr>
          </a:p>
          <a:p>
            <a:pPr marL="342900" indent="-342900" algn="ctr">
              <a:buFont typeface="Wingdings" pitchFamily="2" charset="2"/>
              <a:buNone/>
            </a:pPr>
            <a:r>
              <a:rPr lang="es-UY" sz="2800" b="1" i="1" dirty="0" smtClean="0">
                <a:solidFill>
                  <a:schemeClr val="bg1"/>
                </a:solidFill>
              </a:rPr>
              <a:t>Actos pequeños y bien focalizados </a:t>
            </a:r>
          </a:p>
          <a:p>
            <a:pPr marL="342900" indent="-342900" algn="ctr">
              <a:buFont typeface="Wingdings" pitchFamily="2" charset="2"/>
              <a:buNone/>
            </a:pPr>
            <a:r>
              <a:rPr lang="es-UY" sz="2800" b="1" i="1" dirty="0" smtClean="0">
                <a:solidFill>
                  <a:schemeClr val="bg1"/>
                </a:solidFill>
              </a:rPr>
              <a:t>Que generan efectos (cambios) </a:t>
            </a:r>
          </a:p>
          <a:p>
            <a:pPr marL="342900" indent="-342900" algn="ctr">
              <a:buFont typeface="Wingdings" pitchFamily="2" charset="2"/>
              <a:buNone/>
            </a:pPr>
            <a:r>
              <a:rPr lang="es-UY" sz="2800" b="1" i="1" dirty="0" smtClean="0">
                <a:solidFill>
                  <a:schemeClr val="bg1"/>
                </a:solidFill>
              </a:rPr>
              <a:t>De alto impacto</a:t>
            </a:r>
            <a:endParaRPr lang="es-ES" sz="2800" b="1" i="1" dirty="0">
              <a:solidFill>
                <a:schemeClr val="bg1"/>
              </a:solidFill>
            </a:endParaRPr>
          </a:p>
        </p:txBody>
      </p:sp>
      <p:sp>
        <p:nvSpPr>
          <p:cNvPr id="9" name="8 Título"/>
          <p:cNvSpPr>
            <a:spLocks noGrp="1"/>
          </p:cNvSpPr>
          <p:nvPr>
            <p:ph type="title"/>
          </p:nvPr>
        </p:nvSpPr>
        <p:spPr/>
        <p:txBody>
          <a:bodyPr/>
          <a:lstStyle/>
          <a:p>
            <a:r>
              <a:rPr lang="es-SV" dirty="0" smtClean="0"/>
              <a:t>La Proyección</a:t>
            </a:r>
            <a:endParaRPr lang="es-SV"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0"/>
                                        <p:tgtEl>
                                          <p:spTgt spid="92167"/>
                                        </p:tgtEl>
                                      </p:cBhvr>
                                    </p:animEffect>
                                    <p:anim calcmode="lin" valueType="num">
                                      <p:cBhvr>
                                        <p:cTn id="8" dur="1000" fill="hold"/>
                                        <p:tgtEl>
                                          <p:spTgt spid="92167"/>
                                        </p:tgtEl>
                                        <p:attrNameLst>
                                          <p:attrName>ppt_x</p:attrName>
                                        </p:attrNameLst>
                                      </p:cBhvr>
                                      <p:tavLst>
                                        <p:tav tm="0">
                                          <p:val>
                                            <p:strVal val="#ppt_x"/>
                                          </p:val>
                                        </p:tav>
                                        <p:tav tm="100000">
                                          <p:val>
                                            <p:strVal val="#ppt_x"/>
                                          </p:val>
                                        </p:tav>
                                      </p:tavLst>
                                    </p:anim>
                                    <p:anim calcmode="lin" valueType="num">
                                      <p:cBhvr>
                                        <p:cTn id="9" dur="1000" fill="hold"/>
                                        <p:tgtEl>
                                          <p:spTgt spid="921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92168"/>
                                        </p:tgtEl>
                                        <p:attrNameLst>
                                          <p:attrName>style.visibility</p:attrName>
                                        </p:attrNameLst>
                                      </p:cBhvr>
                                      <p:to>
                                        <p:strVal val="visible"/>
                                      </p:to>
                                    </p:set>
                                    <p:animEffect transition="in" filter="wedge">
                                      <p:cBhvr>
                                        <p:cTn id="14" dur="2000"/>
                                        <p:tgtEl>
                                          <p:spTgt spid="92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043608" y="123456"/>
            <a:ext cx="8100392" cy="504078"/>
          </a:xfrm>
          <a:ln>
            <a:miter lim="800000"/>
            <a:headEnd/>
            <a:tailEnd/>
          </a:ln>
        </p:spPr>
        <p:txBody>
          <a:bodyPr>
            <a:normAutofit fontScale="90000"/>
          </a:bodyPr>
          <a:lstStyle/>
          <a:p>
            <a:pPr>
              <a:defRPr/>
            </a:pPr>
            <a:r>
              <a:rPr lang="es-SV" b="1" i="1" dirty="0" smtClean="0">
                <a:solidFill>
                  <a:schemeClr val="tx2">
                    <a:lumMod val="50000"/>
                  </a:schemeClr>
                </a:solidFill>
                <a:effectLst>
                  <a:outerShdw blurRad="38100" dist="38100" dir="2700000" algn="tl">
                    <a:srgbClr val="000000">
                      <a:alpha val="43137"/>
                    </a:srgbClr>
                  </a:outerShdw>
                </a:effectLst>
              </a:rPr>
              <a:t>Las Alianzas entre los Ministerios</a:t>
            </a:r>
            <a:endParaRPr lang="es-SV" b="1" i="1" dirty="0">
              <a:solidFill>
                <a:schemeClr val="tx2">
                  <a:lumMod val="50000"/>
                </a:schemeClr>
              </a:solidFill>
              <a:effectLst>
                <a:outerShdw blurRad="38100" dist="38100" dir="2700000" algn="tl">
                  <a:srgbClr val="000000">
                    <a:alpha val="43137"/>
                  </a:srgbClr>
                </a:outerShdw>
              </a:effectLst>
            </a:endParaRPr>
          </a:p>
        </p:txBody>
      </p:sp>
      <p:graphicFrame>
        <p:nvGraphicFramePr>
          <p:cNvPr id="2" name="1 Diagrama"/>
          <p:cNvGraphicFramePr/>
          <p:nvPr>
            <p:extLst>
              <p:ext uri="{D42A27DB-BD31-4B8C-83A1-F6EECF244321}">
                <p14:modId xmlns:p14="http://schemas.microsoft.com/office/powerpoint/2010/main" val="1175894276"/>
              </p:ext>
            </p:extLst>
          </p:nvPr>
        </p:nvGraphicFramePr>
        <p:xfrm>
          <a:off x="899592" y="789552"/>
          <a:ext cx="7920880" cy="3996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58316"/>
            <a:ext cx="8229600" cy="857250"/>
          </a:xfrm>
        </p:spPr>
        <p:txBody>
          <a:bodyPr>
            <a:normAutofit fontScale="90000"/>
          </a:bodyPr>
          <a:lstStyle/>
          <a:p>
            <a:r>
              <a:rPr lang="es-SV" dirty="0" smtClean="0"/>
              <a:t>Las Alianzas con el Ministerio de Educación</a:t>
            </a:r>
            <a:endParaRPr lang="es-SV" dirty="0"/>
          </a:p>
        </p:txBody>
      </p:sp>
      <p:sp>
        <p:nvSpPr>
          <p:cNvPr id="3" name="2 Marcador de contenido"/>
          <p:cNvSpPr>
            <a:spLocks noGrp="1"/>
          </p:cNvSpPr>
          <p:nvPr>
            <p:ph idx="1"/>
          </p:nvPr>
        </p:nvSpPr>
        <p:spPr>
          <a:xfrm>
            <a:off x="457200" y="1005577"/>
            <a:ext cx="8229600" cy="486054"/>
          </a:xfrm>
        </p:spPr>
        <p:txBody>
          <a:bodyPr>
            <a:normAutofit fontScale="92500" lnSpcReduction="20000"/>
          </a:bodyPr>
          <a:lstStyle/>
          <a:p>
            <a:pPr algn="just"/>
            <a:r>
              <a:rPr lang="es-SV" i="1" dirty="0" smtClean="0"/>
              <a:t>El trabajo implicó:</a:t>
            </a:r>
            <a:endParaRPr lang="es-SV" i="1" dirty="0"/>
          </a:p>
        </p:txBody>
      </p:sp>
      <p:graphicFrame>
        <p:nvGraphicFramePr>
          <p:cNvPr id="4" name="3 Diagrama"/>
          <p:cNvGraphicFramePr/>
          <p:nvPr>
            <p:extLst>
              <p:ext uri="{D42A27DB-BD31-4B8C-83A1-F6EECF244321}">
                <p14:modId xmlns:p14="http://schemas.microsoft.com/office/powerpoint/2010/main" val="3375697138"/>
              </p:ext>
            </p:extLst>
          </p:nvPr>
        </p:nvGraphicFramePr>
        <p:xfrm>
          <a:off x="2123728" y="1491630"/>
          <a:ext cx="6096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www.paintingsilove.com/uploads/4/4362/pit-stop-ferrari-f1-20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005576"/>
            <a:ext cx="8280920" cy="394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4"/>
          <p:cNvSpPr txBox="1">
            <a:spLocks noChangeArrowheads="1"/>
          </p:cNvSpPr>
          <p:nvPr/>
        </p:nvSpPr>
        <p:spPr bwMode="auto">
          <a:xfrm>
            <a:off x="755576" y="4461385"/>
            <a:ext cx="7920880" cy="55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553" tIns="32777" rIns="65553" bIns="32777">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s-ES" altLang="es-SV" sz="3200" b="1" i="1" dirty="0" smtClean="0">
                <a:solidFill>
                  <a:schemeClr val="bg1"/>
                </a:solidFill>
                <a:latin typeface="+mn-lt"/>
                <a:cs typeface="Tahoma" pitchFamily="34" charset="0"/>
              </a:rPr>
              <a:t>… </a:t>
            </a:r>
            <a:r>
              <a:rPr lang="es-ES" altLang="es-SV" sz="3200" b="1" i="1" dirty="0">
                <a:solidFill>
                  <a:schemeClr val="bg1"/>
                </a:solidFill>
                <a:latin typeface="+mn-lt"/>
                <a:cs typeface="Tahoma" pitchFamily="34" charset="0"/>
              </a:rPr>
              <a:t>un espacio para el trabajo en equipo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54"/>
          <p:cNvSpPr txBox="1">
            <a:spLocks noChangeArrowheads="1"/>
          </p:cNvSpPr>
          <p:nvPr/>
        </p:nvSpPr>
        <p:spPr bwMode="auto">
          <a:xfrm>
            <a:off x="1835696" y="195486"/>
            <a:ext cx="6984776" cy="523220"/>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algn="ctr" eaLnBrk="1" fontAlgn="auto" hangingPunct="1">
              <a:spcBef>
                <a:spcPts val="0"/>
              </a:spcBef>
              <a:spcAft>
                <a:spcPts val="0"/>
              </a:spcAft>
              <a:defRPr/>
            </a:pPr>
            <a:r>
              <a:rPr lang="es-SV" sz="2800" b="1" i="1" dirty="0" smtClean="0">
                <a:solidFill>
                  <a:schemeClr val="tx2">
                    <a:lumMod val="50000"/>
                  </a:schemeClr>
                </a:solidFill>
                <a:effectLst>
                  <a:outerShdw blurRad="38100" dist="38100" dir="2700000" algn="tl">
                    <a:srgbClr val="000000">
                      <a:alpha val="43137"/>
                    </a:srgbClr>
                  </a:outerShdw>
                </a:effectLst>
                <a:latin typeface="Calibri" pitchFamily="-109" charset="0"/>
                <a:cs typeface="Calibri" pitchFamily="-109" charset="0"/>
              </a:rPr>
              <a:t>Acciones  para incorporar la Educación Fiscal</a:t>
            </a:r>
            <a:endParaRPr lang="es-SV" sz="2800" b="1" i="1" dirty="0">
              <a:solidFill>
                <a:schemeClr val="tx2">
                  <a:lumMod val="50000"/>
                </a:schemeClr>
              </a:solidFill>
              <a:effectLst>
                <a:outerShdw blurRad="38100" dist="38100" dir="2700000" algn="tl">
                  <a:srgbClr val="000000">
                    <a:alpha val="43137"/>
                  </a:srgbClr>
                </a:outerShdw>
              </a:effectLst>
              <a:latin typeface="Calibri" pitchFamily="-109" charset="0"/>
              <a:cs typeface="Calibri" pitchFamily="-109" charset="0"/>
            </a:endParaRPr>
          </a:p>
        </p:txBody>
      </p:sp>
      <p:graphicFrame>
        <p:nvGraphicFramePr>
          <p:cNvPr id="4" name="3 Diagrama"/>
          <p:cNvGraphicFramePr/>
          <p:nvPr>
            <p:extLst>
              <p:ext uri="{D42A27DB-BD31-4B8C-83A1-F6EECF244321}">
                <p14:modId xmlns:p14="http://schemas.microsoft.com/office/powerpoint/2010/main" val="2200040892"/>
              </p:ext>
            </p:extLst>
          </p:nvPr>
        </p:nvGraphicFramePr>
        <p:xfrm>
          <a:off x="1043608" y="789552"/>
          <a:ext cx="7776864"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4"/>
          <p:cNvSpPr txBox="1">
            <a:spLocks noChangeArrowheads="1"/>
          </p:cNvSpPr>
          <p:nvPr/>
        </p:nvSpPr>
        <p:spPr bwMode="auto">
          <a:xfrm>
            <a:off x="1907704" y="235119"/>
            <a:ext cx="6912768" cy="523220"/>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algn="ctr" eaLnBrk="1" fontAlgn="auto" hangingPunct="1">
              <a:spcBef>
                <a:spcPts val="0"/>
              </a:spcBef>
              <a:spcAft>
                <a:spcPts val="0"/>
              </a:spcAft>
              <a:defRPr/>
            </a:pPr>
            <a:r>
              <a:rPr lang="es-SV" sz="2800" b="1" i="1" dirty="0" smtClean="0">
                <a:solidFill>
                  <a:schemeClr val="tx2">
                    <a:lumMod val="50000"/>
                  </a:schemeClr>
                </a:solidFill>
                <a:effectLst>
                  <a:outerShdw blurRad="38100" dist="38100" dir="2700000" algn="tl">
                    <a:srgbClr val="000000">
                      <a:alpha val="43137"/>
                    </a:srgbClr>
                  </a:outerShdw>
                </a:effectLst>
                <a:latin typeface="Calibri" pitchFamily="-109" charset="0"/>
                <a:cs typeface="Calibri" pitchFamily="-109" charset="0"/>
              </a:rPr>
              <a:t>Acciones para incorporar la Educación Fiscal</a:t>
            </a:r>
            <a:endParaRPr lang="es-SV" sz="2800" b="1" i="1" dirty="0">
              <a:solidFill>
                <a:schemeClr val="tx2">
                  <a:lumMod val="50000"/>
                </a:schemeClr>
              </a:solidFill>
              <a:effectLst>
                <a:outerShdw blurRad="38100" dist="38100" dir="2700000" algn="tl">
                  <a:srgbClr val="000000">
                    <a:alpha val="43137"/>
                  </a:srgbClr>
                </a:outerShdw>
              </a:effectLst>
              <a:latin typeface="Calibri" pitchFamily="-109" charset="0"/>
              <a:cs typeface="Calibri" pitchFamily="-109" charset="0"/>
            </a:endParaRPr>
          </a:p>
        </p:txBody>
      </p:sp>
      <p:graphicFrame>
        <p:nvGraphicFramePr>
          <p:cNvPr id="4" name="3 Diagrama"/>
          <p:cNvGraphicFramePr/>
          <p:nvPr>
            <p:extLst>
              <p:ext uri="{D42A27DB-BD31-4B8C-83A1-F6EECF244321}">
                <p14:modId xmlns:p14="http://schemas.microsoft.com/office/powerpoint/2010/main" val="3139408092"/>
              </p:ext>
            </p:extLst>
          </p:nvPr>
        </p:nvGraphicFramePr>
        <p:xfrm>
          <a:off x="1259632" y="789552"/>
          <a:ext cx="7560840" cy="405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555526"/>
          </a:xfrm>
        </p:spPr>
        <p:txBody>
          <a:bodyPr>
            <a:normAutofit fontScale="90000"/>
          </a:bodyPr>
          <a:lstStyle/>
          <a:p>
            <a:r>
              <a:rPr lang="es-SV" dirty="0" smtClean="0"/>
              <a:t>Dos realidades que confluyen</a:t>
            </a:r>
            <a:endParaRPr lang="es-SV" dirty="0"/>
          </a:p>
        </p:txBody>
      </p:sp>
      <p:sp>
        <p:nvSpPr>
          <p:cNvPr id="3" name="2 Marcador de contenido"/>
          <p:cNvSpPr>
            <a:spLocks noGrp="1"/>
          </p:cNvSpPr>
          <p:nvPr>
            <p:ph idx="1"/>
          </p:nvPr>
        </p:nvSpPr>
        <p:spPr>
          <a:xfrm>
            <a:off x="179512" y="1059582"/>
            <a:ext cx="8784976" cy="3939902"/>
          </a:xfrm>
        </p:spPr>
        <p:txBody>
          <a:bodyPr>
            <a:normAutofit/>
          </a:bodyPr>
          <a:lstStyle/>
          <a:p>
            <a:pPr algn="just"/>
            <a:r>
              <a:rPr lang="es-SV" sz="2400" i="1" dirty="0" smtClean="0"/>
              <a:t>Las políticas educativas han sido superadas por las trasformaciones del mundo económico y tecnológico. </a:t>
            </a:r>
          </a:p>
          <a:p>
            <a:pPr algn="just"/>
            <a:r>
              <a:rPr lang="es-SV" sz="2400" i="1" dirty="0" smtClean="0"/>
              <a:t>La calidad de educación tiene que ver con el nivel de vida</a:t>
            </a:r>
          </a:p>
          <a:p>
            <a:pPr algn="just"/>
            <a:r>
              <a:rPr lang="es-SV" sz="2400" i="1" dirty="0" smtClean="0"/>
              <a:t>El nivel de vida se asocia al ejercicio de la ciudadanía y el respeto a los derechos humanos e implica un acceso al empleo productivo bien remunerado.</a:t>
            </a:r>
          </a:p>
          <a:p>
            <a:pPr algn="just"/>
            <a:r>
              <a:rPr lang="es-SV" sz="2400" i="1" dirty="0" smtClean="0"/>
              <a:t>Se requiere reorientar los enfoques educativos (para qué o para quién educamos a los niños y jóvenes) </a:t>
            </a:r>
          </a:p>
        </p:txBody>
      </p:sp>
    </p:spTree>
    <p:extLst>
      <p:ext uri="{BB962C8B-B14F-4D97-AF65-F5344CB8AC3E}">
        <p14:creationId xmlns:p14="http://schemas.microsoft.com/office/powerpoint/2010/main" val="3849431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4"/>
          <p:cNvSpPr txBox="1">
            <a:spLocks noChangeArrowheads="1"/>
          </p:cNvSpPr>
          <p:nvPr/>
        </p:nvSpPr>
        <p:spPr bwMode="auto">
          <a:xfrm>
            <a:off x="1277634" y="33468"/>
            <a:ext cx="6237312" cy="830997"/>
          </a:xfrm>
          <a:prstGeom prst="rect">
            <a:avLst/>
          </a:prstGeom>
          <a:no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nb-NO" b="1" i="1" dirty="0">
                <a:solidFill>
                  <a:schemeClr val="accent1">
                    <a:lumMod val="75000"/>
                  </a:schemeClr>
                </a:solidFill>
                <a:effectLst>
                  <a:outerShdw blurRad="38100" dist="38100" dir="2700000" algn="tl">
                    <a:srgbClr val="000000">
                      <a:alpha val="43137"/>
                    </a:srgbClr>
                  </a:outerShdw>
                </a:effectLst>
                <a:latin typeface="Calibri" pitchFamily="34" charset="0"/>
                <a:cs typeface="Calibri" pitchFamily="34" charset="0"/>
              </a:rPr>
              <a:t>Incorporación en documentos curriculares del Ministerio de Educación</a:t>
            </a:r>
            <a:endParaRPr lang="en-GB" b="1" i="1" dirty="0">
              <a:solidFill>
                <a:schemeClr val="accent1">
                  <a:lumMod val="75000"/>
                </a:schemeClr>
              </a:solidFill>
              <a:effectLst>
                <a:outerShdw blurRad="38100" dist="38100" dir="2700000" algn="tl">
                  <a:srgbClr val="000000">
                    <a:alpha val="43137"/>
                  </a:srgbClr>
                </a:outerShdw>
              </a:effectLst>
              <a:latin typeface="Calibri" pitchFamily="34" charset="0"/>
              <a:cs typeface="Calibri" pitchFamily="34" charset="0"/>
            </a:endParaRPr>
          </a:p>
        </p:txBody>
      </p:sp>
      <p:sp>
        <p:nvSpPr>
          <p:cNvPr id="5" name="4 CuadroTexto"/>
          <p:cNvSpPr txBox="1"/>
          <p:nvPr/>
        </p:nvSpPr>
        <p:spPr>
          <a:xfrm>
            <a:off x="467544" y="1113588"/>
            <a:ext cx="8496944" cy="3046988"/>
          </a:xfrm>
          <a:prstGeom prst="rect">
            <a:avLst/>
          </a:prstGeom>
          <a:noFill/>
        </p:spPr>
        <p:txBody>
          <a:bodyPr wrap="square" rtlCol="0">
            <a:spAutoFit/>
          </a:bodyPr>
          <a:lstStyle/>
          <a:p>
            <a:pPr algn="just"/>
            <a:r>
              <a:rPr lang="es-SV" sz="2400" i="1" dirty="0"/>
              <a:t>Entre los temas incorporados y desarrollados figuran, entre otros: “Los adultos trabajan” (nociones sobre el Impuesto sobre la Renta); “El presupuesto familiar y del Estado”; “Financiamiento y cuidado de lugares públicos”; Sistemas de producción”; “Procesos de Producción”; “Sistema de Importaciones y Exportaciones”; “Ética Gubernamental”; “Cultura de la Tributación”; “Comprobantes de pago”; “La corrupción”; “Ciudadanía participativa”; “Rendición de cuentas”; “Métodos de participación ciudadana”.</a:t>
            </a:r>
          </a:p>
        </p:txBody>
      </p:sp>
    </p:spTree>
    <p:extLst>
      <p:ext uri="{BB962C8B-B14F-4D97-AF65-F5344CB8AC3E}">
        <p14:creationId xmlns:p14="http://schemas.microsoft.com/office/powerpoint/2010/main" val="660811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4"/>
          <p:cNvSpPr txBox="1">
            <a:spLocks noChangeArrowheads="1"/>
          </p:cNvSpPr>
          <p:nvPr/>
        </p:nvSpPr>
        <p:spPr bwMode="auto">
          <a:xfrm>
            <a:off x="1907704" y="235119"/>
            <a:ext cx="6912768" cy="523220"/>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algn="ctr" eaLnBrk="1" fontAlgn="auto" hangingPunct="1">
              <a:spcBef>
                <a:spcPts val="0"/>
              </a:spcBef>
              <a:spcAft>
                <a:spcPts val="0"/>
              </a:spcAft>
              <a:defRPr/>
            </a:pPr>
            <a:r>
              <a:rPr lang="es-SV" sz="2800" b="1" i="1" dirty="0" smtClean="0">
                <a:solidFill>
                  <a:schemeClr val="tx2">
                    <a:lumMod val="50000"/>
                  </a:schemeClr>
                </a:solidFill>
                <a:effectLst>
                  <a:outerShdw blurRad="38100" dist="38100" dir="2700000" algn="tl">
                    <a:srgbClr val="000000">
                      <a:alpha val="43137"/>
                    </a:srgbClr>
                  </a:outerShdw>
                </a:effectLst>
                <a:latin typeface="Calibri" pitchFamily="-109" charset="0"/>
                <a:cs typeface="Calibri" pitchFamily="-109" charset="0"/>
              </a:rPr>
              <a:t>Acciones para incorporar la Educación Fiscal</a:t>
            </a:r>
            <a:endParaRPr lang="es-SV" sz="2800" b="1" i="1" dirty="0">
              <a:solidFill>
                <a:schemeClr val="tx2">
                  <a:lumMod val="50000"/>
                </a:schemeClr>
              </a:solidFill>
              <a:effectLst>
                <a:outerShdw blurRad="38100" dist="38100" dir="2700000" algn="tl">
                  <a:srgbClr val="000000">
                    <a:alpha val="43137"/>
                  </a:srgbClr>
                </a:outerShdw>
              </a:effectLst>
              <a:latin typeface="Calibri" pitchFamily="-109" charset="0"/>
              <a:cs typeface="Calibri" pitchFamily="-109" charset="0"/>
            </a:endParaRPr>
          </a:p>
        </p:txBody>
      </p:sp>
      <p:graphicFrame>
        <p:nvGraphicFramePr>
          <p:cNvPr id="5" name="4 Diagrama"/>
          <p:cNvGraphicFramePr/>
          <p:nvPr>
            <p:extLst>
              <p:ext uri="{D42A27DB-BD31-4B8C-83A1-F6EECF244321}">
                <p14:modId xmlns:p14="http://schemas.microsoft.com/office/powerpoint/2010/main" val="3937924878"/>
              </p:ext>
            </p:extLst>
          </p:nvPr>
        </p:nvGraphicFramePr>
        <p:xfrm>
          <a:off x="539552" y="843559"/>
          <a:ext cx="8640960" cy="3672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097574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SV" sz="2800" dirty="0">
                <a:solidFill>
                  <a:schemeClr val="tx2">
                    <a:lumMod val="50000"/>
                  </a:schemeClr>
                </a:solidFill>
                <a:latin typeface="Calibri" pitchFamily="-109" charset="0"/>
                <a:cs typeface="Calibri" pitchFamily="-109" charset="0"/>
              </a:rPr>
              <a:t>Acciones para incorporar la Educación </a:t>
            </a:r>
            <a:r>
              <a:rPr lang="es-SV" sz="2800" dirty="0" smtClean="0">
                <a:solidFill>
                  <a:schemeClr val="tx2">
                    <a:lumMod val="50000"/>
                  </a:schemeClr>
                </a:solidFill>
                <a:latin typeface="Calibri" pitchFamily="-109" charset="0"/>
                <a:cs typeface="Calibri" pitchFamily="-109" charset="0"/>
              </a:rPr>
              <a:t>Fiscal</a:t>
            </a:r>
            <a:endParaRPr lang="es-SV" sz="2800" dirty="0"/>
          </a:p>
        </p:txBody>
      </p:sp>
      <p:graphicFrame>
        <p:nvGraphicFramePr>
          <p:cNvPr id="3" name="2 Diagrama"/>
          <p:cNvGraphicFramePr/>
          <p:nvPr>
            <p:extLst>
              <p:ext uri="{D42A27DB-BD31-4B8C-83A1-F6EECF244321}">
                <p14:modId xmlns:p14="http://schemas.microsoft.com/office/powerpoint/2010/main" val="4173058947"/>
              </p:ext>
            </p:extLst>
          </p:nvPr>
        </p:nvGraphicFramePr>
        <p:xfrm>
          <a:off x="1043608" y="843559"/>
          <a:ext cx="7704856" cy="3672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751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edufis.mh.gob.sv/uploads/noticias/foto_15_20_28462.jpg"/>
          <p:cNvPicPr>
            <a:picLocks noChangeAspect="1" noChangeArrowheads="1"/>
          </p:cNvPicPr>
          <p:nvPr/>
        </p:nvPicPr>
        <p:blipFill>
          <a:blip r:embed="rId2" cstate="print"/>
          <a:srcRect/>
          <a:stretch>
            <a:fillRect/>
          </a:stretch>
        </p:blipFill>
        <p:spPr bwMode="auto">
          <a:xfrm>
            <a:off x="5364088" y="467019"/>
            <a:ext cx="3483005" cy="4353948"/>
          </a:xfrm>
          <a:prstGeom prst="rect">
            <a:avLst/>
          </a:prstGeom>
          <a:noFill/>
        </p:spPr>
      </p:pic>
      <p:sp>
        <p:nvSpPr>
          <p:cNvPr id="2" name="1 Título"/>
          <p:cNvSpPr>
            <a:spLocks noGrp="1"/>
          </p:cNvSpPr>
          <p:nvPr>
            <p:ph type="title"/>
          </p:nvPr>
        </p:nvSpPr>
        <p:spPr>
          <a:xfrm>
            <a:off x="1259631" y="123478"/>
            <a:ext cx="7587461" cy="735546"/>
          </a:xfrm>
        </p:spPr>
        <p:txBody>
          <a:bodyPr>
            <a:noAutofit/>
          </a:bodyPr>
          <a:lstStyle/>
          <a:p>
            <a:r>
              <a:rPr lang="es-ES" sz="3600" b="1" i="1" dirty="0" smtClean="0">
                <a:solidFill>
                  <a:schemeClr val="accent1">
                    <a:lumMod val="75000"/>
                  </a:schemeClr>
                </a:solidFill>
                <a:effectLst>
                  <a:outerShdw blurRad="38100" dist="38100" dir="2700000" algn="tl">
                    <a:srgbClr val="000000">
                      <a:alpha val="43137"/>
                    </a:srgbClr>
                  </a:outerShdw>
                </a:effectLst>
              </a:rPr>
              <a:t>Celebración de la semana de </a:t>
            </a:r>
            <a:br>
              <a:rPr lang="es-ES" sz="3600" b="1" i="1" dirty="0" smtClean="0">
                <a:solidFill>
                  <a:schemeClr val="accent1">
                    <a:lumMod val="75000"/>
                  </a:schemeClr>
                </a:solidFill>
                <a:effectLst>
                  <a:outerShdw blurRad="38100" dist="38100" dir="2700000" algn="tl">
                    <a:srgbClr val="000000">
                      <a:alpha val="43137"/>
                    </a:srgbClr>
                  </a:outerShdw>
                </a:effectLst>
              </a:rPr>
            </a:br>
            <a:r>
              <a:rPr lang="es-ES" sz="3600" b="1" i="1" dirty="0" smtClean="0">
                <a:solidFill>
                  <a:schemeClr val="accent1">
                    <a:lumMod val="75000"/>
                  </a:schemeClr>
                </a:solidFill>
                <a:effectLst>
                  <a:outerShdw blurRad="38100" dist="38100" dir="2700000" algn="tl">
                    <a:srgbClr val="000000">
                      <a:alpha val="43137"/>
                    </a:srgbClr>
                  </a:outerShdw>
                </a:effectLst>
              </a:rPr>
              <a:t>la cultura fiscal</a:t>
            </a:r>
            <a:endParaRPr lang="es-SV" sz="3600" b="1" i="1" dirty="0">
              <a:solidFill>
                <a:schemeClr val="accent1">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1059582"/>
            <a:ext cx="5220072" cy="3726414"/>
          </a:xfrm>
        </p:spPr>
        <p:txBody>
          <a:bodyPr>
            <a:noAutofit/>
          </a:bodyPr>
          <a:lstStyle/>
          <a:p>
            <a:pPr algn="just"/>
            <a:r>
              <a:rPr lang="es-SV" sz="2200" i="1" dirty="0" smtClean="0"/>
              <a:t>Docentes </a:t>
            </a:r>
            <a:r>
              <a:rPr lang="es-SV" sz="2200" i="1" dirty="0"/>
              <a:t>motivados con la incorporación de metodologías activas.</a:t>
            </a:r>
          </a:p>
          <a:p>
            <a:pPr algn="just"/>
            <a:r>
              <a:rPr lang="es-SV" sz="2200" i="1" dirty="0"/>
              <a:t>Estudiantes motivados, pues encuentran significancia en su proceso formativo.</a:t>
            </a:r>
          </a:p>
          <a:p>
            <a:pPr algn="just"/>
            <a:r>
              <a:rPr lang="es-ES" sz="2200" i="1" dirty="0"/>
              <a:t>Vinculación de la comunidad en la concientización de creación de un nuevo pacto fiscal a través de la recaudación.</a:t>
            </a:r>
          </a:p>
          <a:p>
            <a:pPr algn="just"/>
            <a:r>
              <a:rPr lang="es-ES" sz="2200" i="1" dirty="0"/>
              <a:t>Exigir factura</a:t>
            </a:r>
            <a:endParaRPr lang="es-SV" sz="2200" i="1" dirty="0"/>
          </a:p>
        </p:txBody>
      </p:sp>
      <p:sp>
        <p:nvSpPr>
          <p:cNvPr id="4098" name="AutoShape 2"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s-SV" sz="1350"/>
          </a:p>
        </p:txBody>
      </p:sp>
      <p:sp>
        <p:nvSpPr>
          <p:cNvPr id="4100" name="AutoShape 4"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s-SV" sz="1350"/>
          </a:p>
        </p:txBody>
      </p:sp>
      <p:sp>
        <p:nvSpPr>
          <p:cNvPr id="4102" name="AutoShape 6"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s-SV" sz="1350"/>
          </a:p>
        </p:txBody>
      </p:sp>
    </p:spTree>
    <p:extLst>
      <p:ext uri="{BB962C8B-B14F-4D97-AF65-F5344CB8AC3E}">
        <p14:creationId xmlns:p14="http://schemas.microsoft.com/office/powerpoint/2010/main" val="393895740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9230"/>
            <a:ext cx="6172200" cy="582758"/>
          </a:xfrm>
        </p:spPr>
        <p:txBody>
          <a:bodyPr vert="horz" lIns="68580" tIns="34290" rIns="68580" bIns="34290" rtlCol="0" anchor="ctr">
            <a:normAutofit/>
          </a:bodyPr>
          <a:lstStyle/>
          <a:p>
            <a:r>
              <a:rPr lang="es-SV" sz="2400" dirty="0">
                <a:solidFill>
                  <a:srgbClr val="FF0000"/>
                </a:solidFill>
              </a:rPr>
              <a:t>Semana de la Cultura Fiscal</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073" y="497805"/>
            <a:ext cx="2124236" cy="1593177"/>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88" y="1062031"/>
            <a:ext cx="2106233" cy="157967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640" y="1710253"/>
            <a:ext cx="2122217" cy="1591663"/>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370" y="2988633"/>
            <a:ext cx="2149290" cy="1611968"/>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0481" y="3401056"/>
            <a:ext cx="2215419" cy="1661564"/>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160370" y="2922718"/>
            <a:ext cx="2134791" cy="1601093"/>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3496" y="1695018"/>
            <a:ext cx="2274717" cy="1706038"/>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8843" y="946370"/>
            <a:ext cx="2290537" cy="1717903"/>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3073" y="1712659"/>
            <a:ext cx="2311538" cy="1733653"/>
          </a:xfrm>
          <a:prstGeom prst="rect">
            <a:avLst/>
          </a:prstGeom>
        </p:spPr>
      </p:pic>
    </p:spTree>
    <p:extLst>
      <p:ext uri="{BB962C8B-B14F-4D97-AF65-F5344CB8AC3E}">
        <p14:creationId xmlns:p14="http://schemas.microsoft.com/office/powerpoint/2010/main" val="149591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QEBQUEBQUFBQUFhQYFBUQFBQUFBQWFRAVFRUUFRYXHCYeFxojGhQXHy8gIycpLCwsFR4xNjArNSYrLCkBCQoKDgwOGg8PGikkHyQpKTQsLC4pLCwtLSwsLSksLCwsLyksKSopLCksLCwtLCwsLCksLCwtKSwsLCksLCksLP/AABEIALABHgMBIgACEQEDEQH/xAAcAAABBQEBAQAAAAAAAAAAAAAAAwQFBgcCAQj/xABOEAACAQMCAgYGBQcHCwQDAAABAgMABBESIQUTBhQiMUFRBzJhcYGRI0JyocEzUmKCkrHRFUNUc6Kj8BYXJERTY5OUsrPTNMLS4TWDhP/EABoBAAIDAQEAAAAAAAAAAAAAAAACAQMEBQb/xAA2EQABBAEDAAgDBwQDAQAAAAABAAIDERIEITETIjJBYXGBoVGx4QUUQpHB0fAjUnLxYpKiFf/aAAwDAQACEQMRAD8AvXFOHyvxeWS2fTPDZ2pRWJ5Uoa5vNcMo8m0jDDdSAdxkFyeNPxL6C3EsAG17IwKSQb9q1jb/AGrfnrkKpDA5ZDUlb2Tjic0pU8trW2RW2wXS4umZfPYSKfjU2FxVpf8ARRSpXRBok4VYCRCw5qrGFPqvz3CMcncD4/GpmTpRmeWGG3nleFlD6OWqANEJFYO7gHv06fWyO4AgmK4NwiZOH2MbxkPHPG0inGVUTuxJ3x3EH41M8GtXS4vWdSFkmjaMnHaUWcCEjH6SsN/KpdRLifH5oTS/47bzWQlmjdo+fDG0TACSOcXkcaq4DYykukkgkELkZGMvLzjxWV44YJZ2jUNJyjEoXUMqmZXXLEb4G2O8jIzDcW4PK9tcKsZLPf28qgY3jS5tXZxv3ARsf1aW6SQqZXZILxZwgEVxZ6RzDpYqjHXpIUk7Trp7W3fU02vz/RCc8Q45MtzbqkExR+YSMwDmYiBGzSArgncHHdTu96QaJVhjhlmmKB2jj5Y5SEkBpXdgq5IIABJOk4BAJDK7adOoyzRmR41YXPVl1hZHt8Myr6xTWCNskZHhk0y4hw4C7NzLavNFPFEG0jM1u8evZ4w3bQh/qZIYHYg5CgDvQpUdLIxBNLIkkZtsc+KUIJI8qGGSGKEFWB1BiO/fY13/AC3zCwNvPySjkTHQEcKuSMa9a6hnBKjOPDbMVNwxXtboW9o8JkCAcwKHn0nOdOokKASO1g7nbzs96hMTgDJKMAPMlTioOI4Qooceiht7blxyNzY06vBGA0pURBgN20qFXGWZgBtvuMqWvSIGZYZ4pLeR9XKEvLZJdK6mCPGzDUBk6Tg4BIBAJqJXh80HUJ1iaQwWxgmhUrzFEiwEumohWKtDgrncMcZIAK9xzL25tSsMkUNtKZmknXls78iWFYo4z2sfSlizADsgDOThsW/NCs2ago+lBky1vbXE0QOOanJVXwxVjGJJFZ1BB3xgj1dVTciZUjzBHzFVfgF3LZW0drLbTu9vGsaPbqrxzrGulHViwEZIAyJNOCTuRvSNApBSHRPjC23COHDS8kkkEKxRQgF5GEOo41EKoABJZiAPPcVOWHHxJMYJYpIJgutUl0ESICAXjdGZWwSARkEZGRggmq23RqSOz4Y8lu0z2tvyprcMokAkSIM8eWCs6tENiwyrNg5wDOcHt4TcBobKWPSjfTzKI8amGYlVm5hJwCTpC9kb+FO4N3PmhS3HP/Sz/wBVL/22qpcLseD8iLXBYluXHqLW8JJOgZJOjc5q38XiL28yqMs0cgAHiShAHzpjwziJSCJWhnDLGikaAdwgB8fOla4gbIK7v+PCKVYIopJ5SoYxw6By4ydIeRnZVRSQQBnJ0nAODiBtOOcu74lcTQyxCCztXeNuWXKxNfOShVypyBtv78VJXBltrx5hC8sM8cQYwgNLC8Wv1kzl0YP9XJBB2wchg/DZbyTiWY5IEubOG3ieYKNTabsM+gMWAHOXZsH2U7ca38N/UIVkveKLFAZmDFQqtgY1YbGO848aQ4jx8RSrDHHJPMy6+XDo7EerTzJGdlVFzkDfJ0tgHBxA3/EbieyEIsp1mKxrIr6BHHpK62EucSjsnTpyTkZC74kLpZLa+kuBE8sM8MUbGEBpIWgeZgSmdTowm+rkgr3b5ChgHKFIjir8oObaYOW08rMJfvPaLB9AXAzkt8M7V5w7jYleWN0aGSEIXSUoew4bRIGRiCp0OO/OUO1RvGb6aWOIxx3McRmIn0KBcGIRMQyKG1qpfSDga8ZwB3iKs+ENJcX8YhuYYbm0hhSaVgx2W6DPlpGcH6VcA7+JAqQ0EG/5uhTtn0nabQ8NrcSQuyhZgYFVkb+eCPIHMfjnTkjcAg11acSt4jfSY5Qhmzcu57LOLOBuYNztyzGPDdTt4lHhPGpUjjintZ1lXQjcpVeE4KoZEk1aRH9bDYbA9XO1Mbro9LNHxJAAjS3UU0Bc9hzDbWZXVjJCGSAo22cZqKF1x/tC44rxNZGiuLu1ultom1gyCHlo2RouZ4lcyYUd2V7GSzAEArMcT6TLDNFCsUs0k0byRiAIQVR41bUzMFUfSA5JxtjOSoLK+45PNA0cdlOs8ismmYRiGMsCuuSYMUdB39jUxGOz5KW3B3jvrUgFo4bGaEyHHrma00g+OSImPwpttr8e/wDn1UKQ4VxoTvJG0bwyxaS8cugtpfVokUoxVlbS2CD9Ug4NSdQttZOOJTylTy2trVFbbBdJ7pnXz2EiH9apqqnVeyZFFFFKhFFFFCEUUUUIRRXLNXmuppRa7orjXRropFruiuNdGuikWu6K410a6KRa7orjXRropFruiuNdGuikWu6K410a6KRa7orjXRropFruiuNdGuikWu6K410a6KRa7orjXRropFruiuNdGuikWu6K410a6KRa7orjXRropFruiuNdGuikWu6K410a6KRa7orjXRropFruiuNdeqaKRaRnfBpPmVxevhvgKb82rQ3ZUudRTvmUcymnNo5tTilzTvmUcymvNrzm0YozTvmUcymnNo5tGKM075lHMppzaObRijNO+ZRzKac2jm0YozTvmUcymnNo5tGKM075lHMppzaObRijNO+ZRzKac2jm0YozTvmUcymnNo5tGKM075lHMppzaObRijNO+ZRzKac2jm0YozTvmUcymnNo5tGKM075lHMppzaObRijNO+ZRzKac2jm0YozTvmUcymnNo5tGKnNO+ZRzKac2jm0YqM075lL27ZzUbzaeWLZB9/4UrhQTsdZTXiLdv4D8aba6W4ofpPgPxppqq5g6oWd56xSuujXSWqjVTUkySuujXSWqvVBPcCfdRSLSmqjXXXVCBlyqDzcgUi17AvfIXP+7G3z7qjnhSdudkprr0HPdv7qIeJRfVQfrHNSMV4CPL3UriR3J2gO70xEDH6p+VdG2Yd4x7yB+NK3dmzjZ2+DGqvxTo2G3IyfM99NHTuTXoq5i6MW1t+tfoVOvKi+tJEPtSIPxojcOuqN0kXOC0TBwD5EjurO7/o6y9wzTPh17NZya4WKn6ykZVx5MviPv8q2/c7FsdZXK/8Ap4uxlYR62tQ10a6jeC8fivRhPo5gO1Ex2PmYz4j2U+OxwayFpBo8rqNeHtyabCU10a6S1UaqilOSV10a6S1UaqKRklddGukHmA7yB7zio/ifSSC2IErbnfCgsQv5zY7hUEgblKXhu5Kl9dGuq/c9JC8phs4xPIAC7FtMMYPdqffJ9gpWF75GzNHBIniIC6yL7g+z/MVil+0NPE/Bzt10m/Z85ZmaFiwCQCfT96vuU3ro10iHzXuqtjS14DmmwVgNg0Urro10lqo1U1KMkrro10lqo1UUjJK66NdJaqNVFIySuujXSWqjVRSMkrrqQ4Ydj7/wqK1VJ8JPZb3/AIVXIOqrYj1k04ufpP1R+NMtVedJuP2dtJ/pVysbaQeWAWlIycEIuTg4Ph4VTeI+mG1jyLW2kmPg05EaH4bt8wKtja5zRQKrkb1iSQFdY0LeqCfcM11chYV1XEkcK+cjgE+4Z391Y7xX0r38+yyLAm/Zt1C7eRdst8QRVbPEmdtUjM7HvZ2LMfex3NaW6dx7Rr3Wd8jWjq7+y2q66e2ce0Qe4bzP0cefed/uNRF36QbiTaMpCvlGozj2s2fuxWbw31Pob321sj00TeRfmuRqNRqHbA0PDb6qyPxF3Op3Zj5uxY/fTu34pjvphwfgtxc4MMTspx2yNKe8M2AfhVw4b6NXODPKF/RiGo/tHYfI00ssDBTiFih0mre62A+Z+qZ2/EfbUxYXjN6gZvsgn91TfD+h9tD3R6j5yHUfl3D5VMKgAwAAPIbVyZdSw9kL0um0UzR/UcPRRtmkviMfaP8ACnxgyO1j4UrXuaxF1rqNYAKTGTg0bd4JpBui9sfWiVvtEn8alaKkSPHBKUwxu5aD6KMj6NWykEW8WQQQdC5BHcQT406urISDfY+BH+N6VkuVX1mA95FMp+PwJ60g+AY/uFSM3G9yoIijFbAegUbcW7RnDfAjuNJaqVuOm1mQQzMR/Vv/AAptb3Ec6l7Z9ar6ykEOnvU749tawHgddpHoueXxONRvB8Ad0pqqN47xxbWPUe07bRoO9m/gPE17xPiyW8Zkc7DYAd7N4KPbVKaR5pDNN659VfCNfBRWXV6kQN8VS957LefkuZ42nJe5PMc+GTpQfmoPCvYbVUBCqBnv8c+w58KVorzTpHONkqAxo7lN9AeILDKbZwAJCWif844AMbHxIA293urQpYABWPTxahscMCCrDvVgcgj41cuG+kCI2wa6dY5VyrrvlmH1lUbkHv27t6V2GDiW2SutoJXyPEO5Pd5fD0+Sk7nKy7nssAAPJgWJx7x/0UaqirHi5vG5qgrCB9HrGGdjkM+PzdJAHnk1Ia6732PHIzStDxXNeVqPtEYzlveAL8/5yltVGqkddGuurS59pbVXmqktdGuikWltVGqkddGuikWldVGqktdGuikWltVS3BT2W9/4VB66meAnst7x+6qph1VfAeusY9NP/wCV/wD54f8Arlqi1vfS30WLxG86xJcNGvLSPRGiluwznVrYkfX7tPhXXDvQ3w+LBdZJiPGaQ4PvWPSp+VaY9VGyMDwUyaZ73krAlGSFG7HuA3J9w8asfCfR3f3ONFu6Kfrz/RL8m7XyBr6E4bwK3thi3hiiH+7RV+ZA3p/Vb9cfwhM3RtHaKyPg3oLOxu7nH6Fsvd/+x+/9mr5wfoHZWmDFApYfXlzI+fMF86fhip+vayPnkfyVobDG3gLzFGKQvuIRwIXmkSNB3tKyoo+LHFUvjPplsYMiIvcMP9iuE/4j4BHtXVSMjc/shWOc1vJV7zXEs6oMuQoHeWIA+ZrD+K+mq7lyIVjt1/R+kf8AaYY/s1WrjpBLO2qaR5D5yMWx7gdh8K2R6F7u0aWGbXBnZFrd77p7aRbCTmHyhGr+16v31DTekzJ+jiwPN2yf2R/GsnhvafRXldCPQwjndcLUfaWqPZIHkP3Wn2/S9pO9h7lAH/3Uta8az4/Oss4eJJTiFXcjH5NSxHvx3VbOH8JuV/KmOIf72QaseYVcn54qqbTRN4ICt0uvnees0nx7ldhIkg3pnecEDd29MoJY09aVn/q0x97U5HSBV9VGP2mx+6sGDmnqLsGSNw69fzyUBxHo2D4VBfyfLA4eFmVl7ivf7vIj2GrjfdLBGpd1jVR4tk/AeZ9lQMPTa6mbUgSKL6oMY1t+kckgCrH686dv9TfwXLl0mnkf1CQfiAvJLccRZTIrRXCA6QQ3IlJ3z3dh/u/CJuLNo2KyKVYd4P8AjcVOt0ouj/OfJE/hTK+v5Z8c1tWO7KqCPiBXnNXLFM7NgI+S3NjDW0TZ+NVfmorRRop1yqOVWGkYpropANyZVl06kPZlXGoFD9bHmMA/CpHlUcqrI3GNwcErmE8Gip214rDJtHIjexWGflTrXVQm4Wjd6gHzXZgfMEU74RxN45BDOdQb8lIe84+o/t8jXodNr2ynFwoql2Te1+asmujVSWujVXUpRkltdGqkddGuikZJbXRrpHXXmqikZJfXXmuktdGuikZJXXU90dPYf7Q/dVc11YOjJyj/AGh+6qJx1Fp0xuQKaorJfSf0+vLK+5FtIqJyY3/JozamZwd2B27I8KoN30+4hKMPdzfqMI/+2BVceje8B1hbX6lrDivpSWdUGWIUebEAfM1X+Jekbh9vnXdRkjvWImVh+rGCa+cbm5eU5ld5D5yszn5sTSdaG6AfiKoOs+AWzcW9OsK5FtbySkdzSssSH5am+4VTeLel7iE+QjpbrnYQINWPIu+o/EYql0IpY6VBLHuVd2PuA3NaW6aJvd+aodqJHJS6unlbXM7yP+dK7SNjy1MSaTqwcO6AX04BW3dF/PuMQqPaeYQ2PcDU7wr0ZxFwlzfR68EmKzUyMQPzZXwuR4jSal08TDiXC/gq+jcd3e6oVSPCOj9zdn/RYJJR+ci4Tvx+UbCD4mtd4b0QsbbBitVkcY+kuyZmyO5gp7Cn7IFS01xI4wWOPzR2V92BtSmcnsj80YsHO/kqDwz0WyLveXMcX6EOZpMe07Kp+dWSz4BZwfk4TK35902v+7GE+6pLq1HVqTInk/oqz/xaB7/NDX7kaQdKjuVAEUDy0rgUhqpfq1NeJXK28Zd8+AVR6zMe5VHmaW2tFpHZckrp5goJYgAd5JwB8aipOPmQlbVDIfF27MQ+P1vcK7teBSXB5l53d6QKeyvlr/Ob/HsE0lmAAAAAO4AYArlT65x2jHqrY9M9+7th7/RV1ODM7B7lua47h3Rp7FXx+NP+r1KdWr3qtch7XPNu3W1kTWCmhRXV6Or1KdVo6tS9EU+Ki+r0dXqU6tR1ajokYqL6vR1epXq1edWo6JGKi+r034hw3mRkDZhuh/Ndd1P+POp3q1edWoEZBsKHRhwoqO4bf82JX7iRhh5MNmHzFOddR1zbNaSPKFLQSHVIqjLRNjeQDxU+NSsKB1DIQykZBG4Ir1GnnbIwfHvXKLHNOJSeuvddLdWo6tWiwjEpDXRrpfq1HVqLCMSkddea6X6tR1aiwjEpHXVk6KnsP9of9NQPV6sHRlMI/wBofurPqCMFq0jSJQqJ6R/R1dX99zoGtwnJjT6aRkbKs5Oyo23aFV+D0KXR9ee1X7LyP/7BW2XMY3ZiAANydgB7TTFb6AxtIssbRoCXdXVlUAZ3IO1VN1T2tDbW6SJhdZHusth9CDZ7d7GB5JA7H5lxj5VKW/oZtFIMk9y/sURoD81J++rlH0hg25vMgyMr1mNoww8MMRgn9HOr2Un9NdZ0BreAg9thi4kz3FFP5Jfaw1exe+lOrcfxKvFn4QCq0/RPhVqSot+dKRkRyyPK7eX0ZOlR7SAKfWAmjTCLDbg/UtYlQKPLV3sfbt7qn+H9HooFxEgGfWPe7nzdjux9pp11EVhmkkl2J91a2N3J9lULnhbSHMjM5/TJb5Z7qbTdGww8VI3Vl2ZT4FT4Grx1EUhywfUVn9q4C/tMQD8M1j+70bQ6Fp5VXR7mLtSFZkGNQWPTKB4lcHDEd+nG/hU5bqsihkIZT3FdxTp00/lI2VfzhpZR79JyPeRioxOGi6ndIyVtlP05Q4W4k2PLBH1QMayPWyF3wa3xTPbs7dUGEN7P5J1HEreqQcd+kg4+Vd9VpS/6GW8qgBOUyjCPb4iZPdgY+6oae24hY+pi/h8A3ZnTyyRnWPbufdV/TnvCh0ZZyNvDf25Tnil7HbKGlPrHCKoy7t4Kqjcn+NIcN4G7uJ7kDmfzcfesCn97nxb4Cl+jHRaUv1q/Oq4bOhDgrApPcoGwO/w9+TVp6qKqe90nPCeKEu6zh5D91DdVo6pUz1WjqoqrBasFDdVo6pUz1YUdWFGARgobqlHVamerCjqoowCMFDdVo6rUz1YUdVFGARgobqlHVKmerCjqoowCMFDdUo6pUz1UUdWowRgobqlVy94c9ixlhUvbk5mhXcx+ckQ8vEr/AIF86sKOrVLQWmwq5IA8KlrxQynTaRNL5yPmKEfrkZY+xQaXs52MnKnQRyblNLakkUd5RiBuPFSAR3929W3q1IXfCUlXD+BDKVOGRh3Mp8CP4g7EirxK+7tVfdiN7UT1WjqtOY7e5RtLLFMvg4YxP37Bk0lSceII9wpbWw9aGQe0cth9z5+6rOmQIgmHVaOq0+F3H461+1FKo+ZXFdLdQn+dj/bUfjU9MjoQo/qtSnCItKt7/wAK7SJW9VlPuINOIYtNI+TIUrY4sTa4vOHxzACVFcA5AcZGfPB2pA8Bt9QbkxalwQQigjByPDwO48jVV6ZelFeG3QgaBpCY0k1K4UYZnXGCP0D86gf8/sX9Ff8A4q/wqW6aRwsBM6SMGnVa1YrRpqJ6KdIBf2kdyqlBJrwpIbGiVk7x3+rn40w6cdNRwuOJ2iMvMcrhWC4wpbO49lVhji7EDdWlwAy7lZcUYqM6M8cF9aRXAQoJAx0k5I0uy9/6tSlKRRoqQb3XhFAFe0VCleYriKBUGFAUeSgAb7nYVF9KOlMPDoObcE4zpREwXkbGQqgkb4B3OwxWef5/l5mDadn+vHMx9jRjPxq5kEkgtoVbpGNO5Wt15iojot0nj4jbieEOq6ipWQAMrAAkbEg943BqYqogg0U4IIsIoqk9NPSfHw24WExNKxQO2lgukMxCjcHJOkn5edTfQ/pSnErYTopTtMrISGKMp7iR5qVb3MKcxODciNkoe0nG91N1F8e4g8KqUBwdWSsZkPZjLKgGQFLEYyxxtjvYVKVUOnPpCXhbQq0LS80OQVcLp0FBvkb51/dSsaXnFvKlzg0WVK33E5VlUKMArEQDE7GQvIVkXIOI9KgHfu1ZOwrw8UlFxcJpyqRlozoPescZwW7jkucDx0HyNPuDcR6zbQzAFRNGkgUnJXWgbBPjjNOLl2VGKLqYKSq5xqIGQufDJ2zUEUaTWmEV85uRGdk5KP6p3dmkDDPsCrt7fbTKz4pcyWurQonDxjS6uqlWMbHx2yrEahnSe8EqVqF6H+lOPiFzyOS8LFGZdbA5K4ymMAhsZP6pqz9JeOpY2stxIMiNdlBwXYkKiA+BLED407o3NdiRulD2kWEz/lmVoUcgxapLgEvA7lQkkgiVkU5BYKN84OMD1hUnLdOLUyacSCItowTh+XnTjx32qA6D9Ov5U5pWBoki0gszhtTNk6QAPAYJ+0KtdK5paaKlrg4WFAy8WlEDuuGKyxKr8tlDIzR620k+Gphq7uz7DU6h2FZjP6dIFlZRbu0auQJVkUhkDkcwADcEdoD21p0ThgCDkEAgjxB3BpnxOZWQSte13BXVFeGs4476ZktbmaBrZmMTlCwkUA48cEbVDI3SGmhDnhgsrSKKy619PMBYa7aVRkbo6Pj24OK0LgvHIbyFZrdw6N4jIII71ZTurDyNM+J8faCGyNdwU/ooqq9LvSLbcNISTVJMRkRRYLBScBnJICj37nBwDSNaXGmhMSGiyrTivayWH09jV27MhPNJwz/slAP7VaH0b6UQcQh5ts2QDhlYaXRvzXXw9/cfCrHwvjFuCRkrX9kqXrkoD3/fXVZtxr00Ja3E0LWzsYnZCwkUA6TjOCNqRkbpDTQpe9rR1loT2EZ3KIT7VU/hSkcQUYUADyAxWb8L9OdtJIqzRSQqxxzNSui+18YIHtAOPdWlK2Rkd3hih8bo+0KQ1zXbtWNelvh2viKtj+YiHyllP41bF6d8Px+Qb/gR/wAap3pe4mY+JqoO3V4j85ZR+FXVZOC43ks/+Mv/AMq6Tuj6JmQJ27lywNR0z8S0C+9WrhVykkMbxLpR11KuAuAd+4bCqP6ZrTmW9uPKVj/dmrvwiaF4UNqyNDjCGJgyYUkEAjvwQR8KovpruzHb25HjKw/uzWTTV0481s1OX3c1zSsXo4i0cMt18g//AHnqy1ROgXTC0Th0CzXUCSAPqWSVFYfSuRkE5G2KtnDeP29yWFvPFKVALCKRXKg5wTpO2cH5VXM05uNd5VsJ/ptB5oJ/RRRVKuWbemXg7zJbyLkpGZFfHcDJo0sf2CM/pe2mfQ/pbbxWyWt3bqEUadaxh0cb9qRMZyfEjOSfCrx0m6TwWXKF3kRzMyatOpQdOe2O/Sd96ofTmz4ets1xZ3ESv2dMcMqusmWAICAkrgZO2AMb10YHscwRyA87ELlalkzZDLC4eIK0fgHDreGL/Q1RYnJcCI9jJABKjuA7I2G1SDtgZOwHfWd+ha/eW3n1ZKLKAufAmMFwP7J+NTPpP4/1ThzkHDzERJ+uDrPwQN8cVlfEelwBvdbWSHosyK24We2vAjxjikryZCPzHzuMIq6IR7PqZ+NSnooma0upbaTYS528BLFkH5rn9gVA9EuJ8SiRpbK3aRZNtZjLg6GIIU5HjnPupjxnjF7b3S3FzE0MrPzFBUorFCucDPd3Z+17a6rmh+Udiq233sLkMMrQ2Tvvf4UV9DVlnposuZJa+xZvvaP+FaTwviC3EMc0ZykqK6+5lBGfbvWZem2+MUlpjxSb7mj/AI1ztHtML8fkunrcjAcOdvmtC6JR6bC1Hlbwj5RLUqaqXRjpnZrZWwkurdXEEQZWmQMrCNcggnYg1YuG8YguQxt5Y5QpwxidXCnGcEqdjiqJGnImu9aIz1QO+lkHS/gTcP4qLmAYDOJ0A2Got9KnxJbPskqY9LHGBcxW8MRyjATvjxBBEYPzY49gqyek/hTS2LSR/lIPpBjvKAfSL+zv71FZj6P0e/v4o2JKRjmSZyRojIwvuLFVx5E+VdOEsewSO5b/AALkTtna90bOHVXh8VrnQPo+LKxijIw7DXJ5633IPuGF/VrrpzxQ29jMUOHdeXHjvDSdnUPaoy36tT1ZF6Y+kx6zFbR5Ohdbgb5eQ4RfeFB2/TFYYW9LMMvjZXRnJihOHNUFXbboEW4bJcgHKSqAPAxgaWOPtMN/0TWp+jPiZlsEjf14PoznxUDMZ/ZwPepqiW/EOMR23V1s25WllIMJJIbOok6u/c039HPSR7XiQt7gFOd9E6vgFZRvHqz45yo/rBW+ZvSxu3Fg2K+C58GccjOaIo38Vt9Y1DwwN0hLMAVNy+QRkHssNwa2WsT/AJbWLpC3NdUjW5k1M5Cqo0NuSdhvisek/H/iVs1gd1Mf7hfktP4/0MtbyFkkiQNg6JERVdG8CrAeeNu4+NZ56Jw9tfPCc6JVYMu+OZGchh5bah7dvIVdOOekyyt4WZJ4ppMHRHC4dmbG2dOdIz4mqT6IVlub2SdvUiVtTb4MsmMKPA9nUT5ZXzp4QRC/Pju80k9maPo/XyWu3c/Ljdz3IrN+ypP4VivRDov/AClxB5LzLr2pZdz22LAKme8Lv8kxW13UHMRkPcysp9zAj8aw3o70ofhHEXjvA2kZjlwMkDIKyqPrDYHA8GPjtUaXsPx7VbKdUHdJGfw3v+i1m86DWMsXLNrCFwQpjjRGTPijKMqfbWZdErJ+GcX5YYlDIYH/AE1Y/RsR3ZBKn2ZbzNaDeek7h8cZcXMchxskR1SE+A0d6/HFZ50Hnl4nxYzFcIjmaTyTc8pAfE6gPgrHwp9PkGP6S6r3S6qy5nRc37Lbaw+SJIeOPPMMxrcSluzq2IdfV8dyK3CsOSUTdIGt5Rqje5mVhkjICyN3jfvWk0ePXy/tKbXCQhnR82vfSA8F9PEbOIghSrFY9BkLMNACjckYPh9atf6P2jQ2kEchy8cMSuc5yyxqDv47isi6d28nB76J7YkI41xaiW0shAkjJPeO0O/wb2VsHBeKLdW8U8fqyorjzGRup9oOR8KnVV0bMOz7pdGJOkeZefDhVnpb6MIOJXAnlmnjYRrHiLl6cKzsD2kJz2zUN/mGtf6Tdf3H/iq58V6MrcSa2muYzgDTBO8abE76V8d++mn+Qyf0m+/5uX+NZBqZmim8LrDT6dwtzt/8b/VP+jHR9LC1S3jZ3VNeGk06jrkZznSAO9vKmfTLoXHxSONJZJIxGxYGLRkkqVwdakY3rgdB0/pN9/zUv8aUXoag/wBYvPjcuap6WQOyA38/onMUFVn/AOfqqn/mHtf6TdfOD/x1Yuhvo9h4W8rwySyGVUVubowAhYjGlR+ce+pKLo0q/wA9cn3zMaexcPC/XkP2nJok1WpcKLbHn9FT0MLTbT7J3RSYg9rfOugntNK1zzyPdGyiek3RS34jEI7lWIU6kZGKsjYxkEbHY9xBHsqlL6B7bP8A6m5x5fQhvnox91abiitDJpGCgVW6NrtyFD8LhtLCFoImjiS3TXIC4yitqPNlLHIzpY6m79J8qhenPRi14iVFxdtCLZGkZY3iUKj/AM7IHBwv0ZAOw2al+kXALmSWfq4gaO7hSGUzM6vEFLgsqqhEmVkPZJXcd++yPSXobLcvcPE0au1vHFEWLdr8qJo5gAcRsGTBGSCucbb2MoODslU8uojG1McIW2sbdYFlQJbRKzF3QEIdX00ncAGKudWwJBqP6RdHbXjlvHpn1IjllltXjffSVZNRDDG4yPNRXvFOjk0guwnJ+ms4oY9Zb8ohmzzMLsnbXBGT37ea/COGzWfMUKkgluQwYMwfltEgZ5OzjUpTAxsQF7jtUAgdYO6yayeqW7I4RbW/B7RIpbkLErNoe7kjQ9pi2gHsg7k1D9OuAWHEZLYXN4IX0nkKksCmUSsuCocHVkqAMedTXHuGTmeGe2SCVo1kQx3LNGMSFTrR1R8NlcEadwe/bdhx3ovPOyunIBSGEBCzrE0kdwJWjbCEiPA2I3BxtUsIDg7Kj8VDsqIDbVSPom4Zz+r/AMoSc/8A2PNteb6mv1NGr1d+7u3q2dCOD2fDmltbe6EszNreOSSIyrpQD1EAIGMHceNOrfg9wnEZZtMXIkZGyJ5FkGm2WPtQ8rS51L36xtj3V7wDhNxbvy3jtjCrSssys/PYuxYaoymA3aILaznHdvs0khc2i69goY2jeNc/z1T6HpRZzRyMlzbyRxgGVlmjZUVsgFyDhQcHv8jUN6PuidpZrLLZTCdJ22dWR1VEZsRqU2IBY79/n3U14Z0Vu14dLbSLAHMSJGVuJXiJBOcqYVMS93dq+7eZ4PYzWg5elZFe5c6wzahE6F+ZJlcaww0YGxGDnO1Kaa0hru/8wpDnEjJv8+ClV4vCdOJYzrdo0w69qRNWqNd92Ghsgb9k+VUi96CWLXbcSnvGIScO+uSEQLJE4URs2nI0sgXBbPZwak36HySRQxy8vC3VzM5RmyqSGcxNGdP5QM8ZPcNjufHmPoxdJbRZ6vLPDcyzYkLLFKHaQZJCkxvh9XqsAdt++pZizsuUEvJ3Z7qzW3FYZVQxyxuJdXLKOrCTTnVoIPaxg5x5VS+lHo+srm7luXunt5I1jkm5bwqI9IOiZ9akptH3k4+j9hqbu7K7ItpI4rXmxNKZI+dIkQ5ikDRIISSd8nKjJzTbjvAbqV5uSttpu4IopzK8gaLRzMsgCHmjEpwCU3A89lj6p2dX+/2TOsjs3/r91YZeLQoH1yxrykV5CzqNCNnS779lTpOCdtj5VQ7r0W2XEpZLuO7lcTOzZt3geLOcEK2g9x9tWHjHR2aXrnL5X09vDFFrZh20MueZhThe2uCM+O3m/wCjfCHthMr6SGmZ0cEl3VkXeXIA1AgrtnIVaGu6MW126DbjTm7Ko2voMs1YF5bmQfmM8aqfeUQN8iKvnDOFxW0SxQIsca9yoMDc5J9pJ3JO5p3XhWq3yvf2jasaxreAiq90q6C2vEgOepEijCyxELKo32yQQw3OzAjep4xe0/OkpLPV9Zx7mxVHSSMNtHumxa7YrO4/QRbBhquLkqMbDlAn2E6P3VfOB8AgsohFbRiNBucZJY4wWdjuzbDc+VJS9Hw389cD7MpFN36JKf8AWLv4XD0ztRPJs4e/0VjIYG8GvT6qdqnQejGFOI9f5sxk5ryaDy+Xl1ZSPU1Ywx8aft0JQ/6ze/C6kFc/5DJ/Sb7/AJuX+NDZJG3Q58VYYoDy8/8AX6pbph0Pi4nCsczOmhw6vEVDA6SpHaBBBB8vAeVKdE+jC8Ot+RHJJIgZmXnaMrqOWUaFAxqy3vY01/yGT+lX3/NyVKcI4OLZWVZJpNRzm4kaUjbGAW7h7KYSPIwPCR8cI6zXWfKv1X//2Q=="/>
          <p:cNvSpPr>
            <a:spLocks noChangeAspect="1" noChangeArrowheads="1"/>
          </p:cNvSpPr>
          <p:nvPr/>
        </p:nvSpPr>
        <p:spPr bwMode="auto">
          <a:xfrm>
            <a:off x="155575" y="-108347"/>
            <a:ext cx="304800" cy="228601"/>
          </a:xfrm>
          <a:prstGeom prst="rect">
            <a:avLst/>
          </a:prstGeom>
          <a:noFill/>
          <a:ln w="9525">
            <a:noFill/>
            <a:miter lim="800000"/>
            <a:headEnd/>
            <a:tailEnd/>
          </a:ln>
        </p:spPr>
        <p:txBody>
          <a:bodyPr/>
          <a:lstStyle/>
          <a:p>
            <a:endParaRPr lang="es-SV">
              <a:latin typeface="Calibri" pitchFamily="34" charset="0"/>
            </a:endParaRPr>
          </a:p>
        </p:txBody>
      </p:sp>
      <p:sp>
        <p:nvSpPr>
          <p:cNvPr id="13315" name="AutoShape 4" descr="data:image/jpeg;base64,/9j/4AAQSkZJRgABAQAAAQABAAD/2wCEAAkGBhQQEBQUEBQUFBQUFhQYFBUQFBQUFBQWFRAVFRUUFRYXHCYeFxojGhQXHy8gIycpLCwsFR4xNjArNSYrLCkBCQoKDgwOGg8PGikkHyQpKTQsLC4pLCwtLSwsLSksLCwsLyksKSopLCksLCwtLCwsLCksLCwtKSwsLCksLCksLP/AABEIALABHgMBIgACEQEDEQH/xAAcAAABBQEBAQAAAAAAAAAAAAAAAwQFBgcCAQj/xABOEAACAQMCAgYGBQcHCwQDAAABAgMABBESIQUTBhQiMUFRBzJhcYGRI0JyocEzUmKCkrHRFUNUc6Kj8BYXJERTY5OUsrPTNMLS4TWDhP/EABoBAAIDAQEAAAAAAAAAAAAAAAACAQMEBQb/xAA2EQABBAEDAAgDBwQDAQAAAAABAAIDERIEITETIjJBYXGBoVGx4QUUQpHB0fAjUnLxYpKiFf/aAAwDAQACEQMRAD8AvXFOHyvxeWS2fTPDZ2pRWJ5Uoa5vNcMo8m0jDDdSAdxkFyeNPxL6C3EsAG17IwKSQb9q1jb/AGrfnrkKpDA5ZDUlb2Tjic0pU8trW2RW2wXS4umZfPYSKfjU2FxVpf8ARRSpXRBok4VYCRCw5qrGFPqvz3CMcncD4/GpmTpRmeWGG3nleFlD6OWqANEJFYO7gHv06fWyO4AgmK4NwiZOH2MbxkPHPG0inGVUTuxJ3x3EH41M8GtXS4vWdSFkmjaMnHaUWcCEjH6SsN/KpdRLifH5oTS/47bzWQlmjdo+fDG0TACSOcXkcaq4DYykukkgkELkZGMvLzjxWV44YJZ2jUNJyjEoXUMqmZXXLEb4G2O8jIzDcW4PK9tcKsZLPf28qgY3jS5tXZxv3ARsf1aW6SQqZXZILxZwgEVxZ6RzDpYqjHXpIUk7Trp7W3fU02vz/RCc8Q45MtzbqkExR+YSMwDmYiBGzSArgncHHdTu96QaJVhjhlmmKB2jj5Y5SEkBpXdgq5IIABJOk4BAJDK7adOoyzRmR41YXPVl1hZHt8Myr6xTWCNskZHhk0y4hw4C7NzLavNFPFEG0jM1u8evZ4w3bQh/qZIYHYg5CgDvQpUdLIxBNLIkkZtsc+KUIJI8qGGSGKEFWB1BiO/fY13/AC3zCwNvPySjkTHQEcKuSMa9a6hnBKjOPDbMVNwxXtboW9o8JkCAcwKHn0nOdOokKASO1g7nbzs96hMTgDJKMAPMlTioOI4Qooceiht7blxyNzY06vBGA0pURBgN20qFXGWZgBtvuMqWvSIGZYZ4pLeR9XKEvLZJdK6mCPGzDUBk6Tg4BIBAJqJXh80HUJ1iaQwWxgmhUrzFEiwEumohWKtDgrncMcZIAK9xzL25tSsMkUNtKZmknXls78iWFYo4z2sfSlizADsgDOThsW/NCs2ago+lBky1vbXE0QOOanJVXwxVjGJJFZ1BB3xgj1dVTciZUjzBHzFVfgF3LZW0drLbTu9vGsaPbqrxzrGulHViwEZIAyJNOCTuRvSNApBSHRPjC23COHDS8kkkEKxRQgF5GEOo41EKoABJZiAPPcVOWHHxJMYJYpIJgutUl0ESICAXjdGZWwSARkEZGRggmq23RqSOz4Y8lu0z2tvyprcMokAkSIM8eWCs6tENiwyrNg5wDOcHt4TcBobKWPSjfTzKI8amGYlVm5hJwCTpC9kb+FO4N3PmhS3HP/Sz/wBVL/22qpcLseD8iLXBYluXHqLW8JJOgZJOjc5q38XiL28yqMs0cgAHiShAHzpjwziJSCJWhnDLGikaAdwgB8fOla4gbIK7v+PCKVYIopJ5SoYxw6By4ydIeRnZVRSQQBnJ0nAODiBtOOcu74lcTQyxCCztXeNuWXKxNfOShVypyBtv78VJXBltrx5hC8sM8cQYwgNLC8Wv1kzl0YP9XJBB2wchg/DZbyTiWY5IEubOG3ieYKNTabsM+gMWAHOXZsH2U7ca38N/UIVkveKLFAZmDFQqtgY1YbGO848aQ4jx8RSrDHHJPMy6+XDo7EerTzJGdlVFzkDfJ0tgHBxA3/EbieyEIsp1mKxrIr6BHHpK62EucSjsnTpyTkZC74kLpZLa+kuBE8sM8MUbGEBpIWgeZgSmdTowm+rkgr3b5ChgHKFIjir8oObaYOW08rMJfvPaLB9AXAzkt8M7V5w7jYleWN0aGSEIXSUoew4bRIGRiCp0OO/OUO1RvGb6aWOIxx3McRmIn0KBcGIRMQyKG1qpfSDga8ZwB3iKs+ENJcX8YhuYYbm0hhSaVgx2W6DPlpGcH6VcA7+JAqQ0EG/5uhTtn0nabQ8NrcSQuyhZgYFVkb+eCPIHMfjnTkjcAg11acSt4jfSY5Qhmzcu57LOLOBuYNztyzGPDdTt4lHhPGpUjjintZ1lXQjcpVeE4KoZEk1aRH9bDYbA9XO1Mbro9LNHxJAAjS3UU0Bc9hzDbWZXVjJCGSAo22cZqKF1x/tC44rxNZGiuLu1ultom1gyCHlo2RouZ4lcyYUd2V7GSzAEArMcT6TLDNFCsUs0k0byRiAIQVR41bUzMFUfSA5JxtjOSoLK+45PNA0cdlOs8ismmYRiGMsCuuSYMUdB39jUxGOz5KW3B3jvrUgFo4bGaEyHHrma00g+OSImPwpttr8e/wDn1UKQ4VxoTvJG0bwyxaS8cugtpfVokUoxVlbS2CD9Ug4NSdQttZOOJTylTy2trVFbbBdJ7pnXz2EiH9apqqnVeyZFFFFKhFFFFCEUUUUIRRXLNXmuppRa7orjXRropFruiuNdGuikWu6K410a6KRa7orjXRropFruiuNdGuikWu6K410a6KRa7orjXRropFruiuNdGuikWu6K410a6KRa7orjXRropFruiuNdGuikWu6K410a6KRa7orjXRropFruiuNdGuikWu6K410a6KRa7orjXRropFruiuNdeqaKRaRnfBpPmVxevhvgKb82rQ3ZUudRTvmUcymnNo5tTilzTvmUcymvNrzm0YozTvmUcymnNo5tGKM075lHMppzaObRijNO+ZRzKac2jm0YozTvmUcymnNo5tGKM075lHMppzaObRijNO+ZRzKac2jm0YozTvmUcymnNo5tGKM075lHMppzaObRijNO+ZRzKac2jm0YozTvmUcymnNo5tGKM075lHMppzaObRijNO+ZRzKac2jm0YozTvmUcymnNo5tGKnNO+ZRzKac2jm0YqM075lL27ZzUbzaeWLZB9/4UrhQTsdZTXiLdv4D8aba6W4ofpPgPxppqq5g6oWd56xSuujXSWqjVTUkySuujXSWqvVBPcCfdRSLSmqjXXXVCBlyqDzcgUi17AvfIXP+7G3z7qjnhSdudkprr0HPdv7qIeJRfVQfrHNSMV4CPL3UriR3J2gO70xEDH6p+VdG2Yd4x7yB+NK3dmzjZ2+DGqvxTo2G3IyfM99NHTuTXoq5i6MW1t+tfoVOvKi+tJEPtSIPxojcOuqN0kXOC0TBwD5EjurO7/o6y9wzTPh17NZya4WKn6ykZVx5MviPv8q2/c7FsdZXK/8Ap4uxlYR62tQ10a6jeC8fivRhPo5gO1Ex2PmYz4j2U+OxwayFpBo8rqNeHtyabCU10a6S1UaqilOSV10a6S1UaqKRklddGukHmA7yB7zio/ifSSC2IErbnfCgsQv5zY7hUEgblKXhu5Kl9dGuq/c9JC8phs4xPIAC7FtMMYPdqffJ9gpWF75GzNHBIniIC6yL7g+z/MVil+0NPE/Bzt10m/Z85ZmaFiwCQCfT96vuU3ro10iHzXuqtjS14DmmwVgNg0Urro10lqo1U1KMkrro10lqo1UUjJK66NdJaqNVFIySuujXSWqjVRSMkrrqQ4Ydj7/wqK1VJ8JPZb3/AIVXIOqrYj1k04ufpP1R+NMtVedJuP2dtJ/pVysbaQeWAWlIycEIuTg4Ph4VTeI+mG1jyLW2kmPg05EaH4bt8wKtja5zRQKrkb1iSQFdY0LeqCfcM11chYV1XEkcK+cjgE+4Z391Y7xX0r38+yyLAm/Zt1C7eRdst8QRVbPEmdtUjM7HvZ2LMfex3NaW6dx7Rr3Wd8jWjq7+y2q66e2ce0Qe4bzP0cefed/uNRF36QbiTaMpCvlGozj2s2fuxWbw31Pob321sj00TeRfmuRqNRqHbA0PDb6qyPxF3Op3Zj5uxY/fTu34pjvphwfgtxc4MMTspx2yNKe8M2AfhVw4b6NXODPKF/RiGo/tHYfI00ssDBTiFih0mre62A+Z+qZ2/EfbUxYXjN6gZvsgn91TfD+h9tD3R6j5yHUfl3D5VMKgAwAAPIbVyZdSw9kL0um0UzR/UcPRRtmkviMfaP8ACnxgyO1j4UrXuaxF1rqNYAKTGTg0bd4JpBui9sfWiVvtEn8alaKkSPHBKUwxu5aD6KMj6NWykEW8WQQQdC5BHcQT406urISDfY+BH+N6VkuVX1mA95FMp+PwJ60g+AY/uFSM3G9yoIijFbAegUbcW7RnDfAjuNJaqVuOm1mQQzMR/Vv/AAptb3Ec6l7Z9ar6ykEOnvU749tawHgddpHoueXxONRvB8Ad0pqqN47xxbWPUe07bRoO9m/gPE17xPiyW8Zkc7DYAd7N4KPbVKaR5pDNN659VfCNfBRWXV6kQN8VS957LefkuZ42nJe5PMc+GTpQfmoPCvYbVUBCqBnv8c+w58KVorzTpHONkqAxo7lN9AeILDKbZwAJCWif844AMbHxIA293urQpYABWPTxahscMCCrDvVgcgj41cuG+kCI2wa6dY5VyrrvlmH1lUbkHv27t6V2GDiW2SutoJXyPEO5Pd5fD0+Sk7nKy7nssAAPJgWJx7x/0UaqirHi5vG5qgrCB9HrGGdjkM+PzdJAHnk1Ia6732PHIzStDxXNeVqPtEYzlveAL8/5yltVGqkddGuurS59pbVXmqktdGuikWltVGqkddGuikWldVGqktdGuikWltVS3BT2W9/4VB66meAnst7x+6qph1VfAeusY9NP/wCV/wD54f8Arlqi1vfS30WLxG86xJcNGvLSPRGiluwznVrYkfX7tPhXXDvQ3w+LBdZJiPGaQ4PvWPSp+VaY9VGyMDwUyaZ73krAlGSFG7HuA3J9w8asfCfR3f3ONFu6Kfrz/RL8m7XyBr6E4bwK3thi3hiiH+7RV+ZA3p/Vb9cfwhM3RtHaKyPg3oLOxu7nH6Fsvd/+x+/9mr5wfoHZWmDFApYfXlzI+fMF86fhip+vayPnkfyVobDG3gLzFGKQvuIRwIXmkSNB3tKyoo+LHFUvjPplsYMiIvcMP9iuE/4j4BHtXVSMjc/shWOc1vJV7zXEs6oMuQoHeWIA+ZrD+K+mq7lyIVjt1/R+kf8AaYY/s1WrjpBLO2qaR5D5yMWx7gdh8K2R6F7u0aWGbXBnZFrd77p7aRbCTmHyhGr+16v31DTekzJ+jiwPN2yf2R/GsnhvafRXldCPQwjndcLUfaWqPZIHkP3Wn2/S9pO9h7lAH/3Uta8az4/Oss4eJJTiFXcjH5NSxHvx3VbOH8JuV/KmOIf72QaseYVcn54qqbTRN4ICt0uvnees0nx7ldhIkg3pnecEDd29MoJY09aVn/q0x97U5HSBV9VGP2mx+6sGDmnqLsGSNw69fzyUBxHo2D4VBfyfLA4eFmVl7ivf7vIj2GrjfdLBGpd1jVR4tk/AeZ9lQMPTa6mbUgSKL6oMY1t+kckgCrH686dv9TfwXLl0mnkf1CQfiAvJLccRZTIrRXCA6QQ3IlJ3z3dh/u/CJuLNo2KyKVYd4P8AjcVOt0ouj/OfJE/hTK+v5Z8c1tWO7KqCPiBXnNXLFM7NgI+S3NjDW0TZ+NVfmorRRop1yqOVWGkYpropANyZVl06kPZlXGoFD9bHmMA/CpHlUcqrI3GNwcErmE8Gip214rDJtHIjexWGflTrXVQm4Wjd6gHzXZgfMEU74RxN45BDOdQb8lIe84+o/t8jXodNr2ynFwoql2Te1+asmujVSWujVXUpRkltdGqkddGuikZJbXRrpHXXmqikZJfXXmuktdGuikZJXXU90dPYf7Q/dVc11YOjJyj/AGh+6qJx1Fp0xuQKaorJfSf0+vLK+5FtIqJyY3/JozamZwd2B27I8KoN30+4hKMPdzfqMI/+2BVceje8B1hbX6lrDivpSWdUGWIUebEAfM1X+Jekbh9vnXdRkjvWImVh+rGCa+cbm5eU5ld5D5yszn5sTSdaG6AfiKoOs+AWzcW9OsK5FtbySkdzSssSH5am+4VTeLel7iE+QjpbrnYQINWPIu+o/EYql0IpY6VBLHuVd2PuA3NaW6aJvd+aodqJHJS6unlbXM7yP+dK7SNjy1MSaTqwcO6AX04BW3dF/PuMQqPaeYQ2PcDU7wr0ZxFwlzfR68EmKzUyMQPzZXwuR4jSal08TDiXC/gq+jcd3e6oVSPCOj9zdn/RYJJR+ci4Tvx+UbCD4mtd4b0QsbbBitVkcY+kuyZmyO5gp7Cn7IFS01xI4wWOPzR2V92BtSmcnsj80YsHO/kqDwz0WyLveXMcX6EOZpMe07Kp+dWSz4BZwfk4TK35902v+7GE+6pLq1HVqTInk/oqz/xaB7/NDX7kaQdKjuVAEUDy0rgUhqpfq1NeJXK28Zd8+AVR6zMe5VHmaW2tFpHZckrp5goJYgAd5JwB8aipOPmQlbVDIfF27MQ+P1vcK7teBSXB5l53d6QKeyvlr/Ob/HsE0lmAAAAAO4AYArlT65x2jHqrY9M9+7th7/RV1ODM7B7lua47h3Rp7FXx+NP+r1KdWr3qtch7XPNu3W1kTWCmhRXV6Or1KdVo6tS9EU+Ki+r0dXqU6tR1ajokYqL6vR1epXq1edWo6JGKi+r034hw3mRkDZhuh/Ndd1P+POp3q1edWoEZBsKHRhwoqO4bf82JX7iRhh5MNmHzFOddR1zbNaSPKFLQSHVIqjLRNjeQDxU+NSsKB1DIQykZBG4Ir1GnnbIwfHvXKLHNOJSeuvddLdWo6tWiwjEpDXRrpfq1HVqLCMSkddea6X6tR1aiwjEpHXVk6KnsP9of9NQPV6sHRlMI/wBofurPqCMFq0jSJQqJ6R/R1dX99zoGtwnJjT6aRkbKs5Oyo23aFV+D0KXR9ee1X7LyP/7BW2XMY3ZiAANydgB7TTFb6AxtIssbRoCXdXVlUAZ3IO1VN1T2tDbW6SJhdZHusth9CDZ7d7GB5JA7H5lxj5VKW/oZtFIMk9y/sURoD81J++rlH0hg25vMgyMr1mNoww8MMRgn9HOr2Un9NdZ0BreAg9thi4kz3FFP5Jfaw1exe+lOrcfxKvFn4QCq0/RPhVqSot+dKRkRyyPK7eX0ZOlR7SAKfWAmjTCLDbg/UtYlQKPLV3sfbt7qn+H9HooFxEgGfWPe7nzdjux9pp11EVhmkkl2J91a2N3J9lULnhbSHMjM5/TJb5Z7qbTdGww8VI3Vl2ZT4FT4Grx1EUhywfUVn9q4C/tMQD8M1j+70bQ6Fp5VXR7mLtSFZkGNQWPTKB4lcHDEd+nG/hU5bqsihkIZT3FdxTp00/lI2VfzhpZR79JyPeRioxOGi6ndIyVtlP05Q4W4k2PLBH1QMayPWyF3wa3xTPbs7dUGEN7P5J1HEreqQcd+kg4+Vd9VpS/6GW8qgBOUyjCPb4iZPdgY+6oae24hY+pi/h8A3ZnTyyRnWPbufdV/TnvCh0ZZyNvDf25Tnil7HbKGlPrHCKoy7t4Kqjcn+NIcN4G7uJ7kDmfzcfesCn97nxb4Cl+jHRaUv1q/Oq4bOhDgrApPcoGwO/w9+TVp6qKqe90nPCeKEu6zh5D91DdVo6pUz1WjqoqrBasFDdVo6pUz1YUdWFGARgobqlHVamerCjqoowCMFDdVo6rUz1YUdVFGARgobqlHVKmerCjqoowCMFDdUo6pUz1UUdWowRgobqlVy94c9ixlhUvbk5mhXcx+ckQ8vEr/AIF86sKOrVLQWmwq5IA8KlrxQynTaRNL5yPmKEfrkZY+xQaXs52MnKnQRyblNLakkUd5RiBuPFSAR3929W3q1IXfCUlXD+BDKVOGRh3Mp8CP4g7EirxK+7tVfdiN7UT1WjqtOY7e5RtLLFMvg4YxP37Bk0lSceII9wpbWw9aGQe0cth9z5+6rOmQIgmHVaOq0+F3H461+1FKo+ZXFdLdQn+dj/bUfjU9MjoQo/qtSnCItKt7/wAK7SJW9VlPuINOIYtNI+TIUrY4sTa4vOHxzACVFcA5AcZGfPB2pA8Bt9QbkxalwQQigjByPDwO48jVV6ZelFeG3QgaBpCY0k1K4UYZnXGCP0D86gf8/sX9Ff8A4q/wqW6aRwsBM6SMGnVa1YrRpqJ6KdIBf2kdyqlBJrwpIbGiVk7x3+rn40w6cdNRwuOJ2iMvMcrhWC4wpbO49lVhji7EDdWlwAy7lZcUYqM6M8cF9aRXAQoJAx0k5I0uy9/6tSlKRRoqQb3XhFAFe0VCleYriKBUGFAUeSgAb7nYVF9KOlMPDoObcE4zpREwXkbGQqgkb4B3OwxWef5/l5mDadn+vHMx9jRjPxq5kEkgtoVbpGNO5Wt15iojot0nj4jbieEOq6ipWQAMrAAkbEg943BqYqogg0U4IIsIoqk9NPSfHw24WExNKxQO2lgukMxCjcHJOkn5edTfQ/pSnErYTopTtMrISGKMp7iR5qVb3MKcxODciNkoe0nG91N1F8e4g8KqUBwdWSsZkPZjLKgGQFLEYyxxtjvYVKVUOnPpCXhbQq0LS80OQVcLp0FBvkb51/dSsaXnFvKlzg0WVK33E5VlUKMArEQDE7GQvIVkXIOI9KgHfu1ZOwrw8UlFxcJpyqRlozoPescZwW7jkucDx0HyNPuDcR6zbQzAFRNGkgUnJXWgbBPjjNOLl2VGKLqYKSq5xqIGQufDJ2zUEUaTWmEV85uRGdk5KP6p3dmkDDPsCrt7fbTKz4pcyWurQonDxjS6uqlWMbHx2yrEahnSe8EqVqF6H+lOPiFzyOS8LFGZdbA5K4ymMAhsZP6pqz9JeOpY2stxIMiNdlBwXYkKiA+BLED407o3NdiRulD2kWEz/lmVoUcgxapLgEvA7lQkkgiVkU5BYKN84OMD1hUnLdOLUyacSCItowTh+XnTjx32qA6D9Ov5U5pWBoki0gszhtTNk6QAPAYJ+0KtdK5paaKlrg4WFAy8WlEDuuGKyxKr8tlDIzR620k+Gphq7uz7DU6h2FZjP6dIFlZRbu0auQJVkUhkDkcwADcEdoD21p0ThgCDkEAgjxB3BpnxOZWQSte13BXVFeGs4476ZktbmaBrZmMTlCwkUA48cEbVDI3SGmhDnhgsrSKKy619PMBYa7aVRkbo6Pj24OK0LgvHIbyFZrdw6N4jIII71ZTurDyNM+J8faCGyNdwU/ooqq9LvSLbcNISTVJMRkRRYLBScBnJICj37nBwDSNaXGmhMSGiyrTivayWH09jV27MhPNJwz/slAP7VaH0b6UQcQh5ts2QDhlYaXRvzXXw9/cfCrHwvjFuCRkrX9kqXrkoD3/fXVZtxr00Ja3E0LWzsYnZCwkUA6TjOCNqRkbpDTQpe9rR1loT2EZ3KIT7VU/hSkcQUYUADyAxWb8L9OdtJIqzRSQqxxzNSui+18YIHtAOPdWlK2Rkd3hih8bo+0KQ1zXbtWNelvh2viKtj+YiHyllP41bF6d8Px+Qb/gR/wAap3pe4mY+JqoO3V4j85ZR+FXVZOC43ks/+Mv/AMq6Tuj6JmQJ27lywNR0z8S0C+9WrhVykkMbxLpR11KuAuAd+4bCqP6ZrTmW9uPKVj/dmrvwiaF4UNqyNDjCGJgyYUkEAjvwQR8KovpruzHb25HjKw/uzWTTV0481s1OX3c1zSsXo4i0cMt18g//AHnqy1ROgXTC0Th0CzXUCSAPqWSVFYfSuRkE5G2KtnDeP29yWFvPFKVALCKRXKg5wTpO2cH5VXM05uNd5VsJ/ptB5oJ/RRRVKuWbemXg7zJbyLkpGZFfHcDJo0sf2CM/pe2mfQ/pbbxWyWt3bqEUadaxh0cb9qRMZyfEjOSfCrx0m6TwWXKF3kRzMyatOpQdOe2O/Sd96ofTmz4ets1xZ3ESv2dMcMqusmWAICAkrgZO2AMb10YHscwRyA87ELlalkzZDLC4eIK0fgHDreGL/Q1RYnJcCI9jJABKjuA7I2G1SDtgZOwHfWd+ha/eW3n1ZKLKAufAmMFwP7J+NTPpP4/1ThzkHDzERJ+uDrPwQN8cVlfEelwBvdbWSHosyK24We2vAjxjikryZCPzHzuMIq6IR7PqZ+NSnooma0upbaTYS528BLFkH5rn9gVA9EuJ8SiRpbK3aRZNtZjLg6GIIU5HjnPupjxnjF7b3S3FzE0MrPzFBUorFCucDPd3Z+17a6rmh+Udiq233sLkMMrQ2Tvvf4UV9DVlnposuZJa+xZvvaP+FaTwviC3EMc0ZykqK6+5lBGfbvWZem2+MUlpjxSb7mj/AI1ztHtML8fkunrcjAcOdvmtC6JR6bC1Hlbwj5RLUqaqXRjpnZrZWwkurdXEEQZWmQMrCNcggnYg1YuG8YguQxt5Y5QpwxidXCnGcEqdjiqJGnImu9aIz1QO+lkHS/gTcP4qLmAYDOJ0A2Got9KnxJbPskqY9LHGBcxW8MRyjATvjxBBEYPzY49gqyek/hTS2LSR/lIPpBjvKAfSL+zv71FZj6P0e/v4o2JKRjmSZyRojIwvuLFVx5E+VdOEsewSO5b/AALkTtna90bOHVXh8VrnQPo+LKxijIw7DXJ5633IPuGF/VrrpzxQ29jMUOHdeXHjvDSdnUPaoy36tT1ZF6Y+kx6zFbR5Ohdbgb5eQ4RfeFB2/TFYYW9LMMvjZXRnJihOHNUFXbboEW4bJcgHKSqAPAxgaWOPtMN/0TWp+jPiZlsEjf14PoznxUDMZ/ZwPepqiW/EOMR23V1s25WllIMJJIbOok6u/c039HPSR7XiQt7gFOd9E6vgFZRvHqz45yo/rBW+ZvSxu3Fg2K+C58GccjOaIo38Vt9Y1DwwN0hLMAVNy+QRkHssNwa2WsT/AJbWLpC3NdUjW5k1M5Cqo0NuSdhvisek/H/iVs1gd1Mf7hfktP4/0MtbyFkkiQNg6JERVdG8CrAeeNu4+NZ56Jw9tfPCc6JVYMu+OZGchh5bah7dvIVdOOekyyt4WZJ4ppMHRHC4dmbG2dOdIz4mqT6IVlub2SdvUiVtTb4MsmMKPA9nUT5ZXzp4QRC/Pju80k9maPo/XyWu3c/Ljdz3IrN+ypP4VivRDov/AClxB5LzLr2pZdz22LAKme8Lv8kxW13UHMRkPcysp9zAj8aw3o70ofhHEXjvA2kZjlwMkDIKyqPrDYHA8GPjtUaXsPx7VbKdUHdJGfw3v+i1m86DWMsXLNrCFwQpjjRGTPijKMqfbWZdErJ+GcX5YYlDIYH/AE1Y/RsR3ZBKn2ZbzNaDeek7h8cZcXMchxskR1SE+A0d6/HFZ50Hnl4nxYzFcIjmaTyTc8pAfE6gPgrHwp9PkGP6S6r3S6qy5nRc37Lbaw+SJIeOPPMMxrcSluzq2IdfV8dyK3CsOSUTdIGt5Rqje5mVhkjICyN3jfvWk0ePXy/tKbXCQhnR82vfSA8F9PEbOIghSrFY9BkLMNACjckYPh9atf6P2jQ2kEchy8cMSuc5yyxqDv47isi6d28nB76J7YkI41xaiW0shAkjJPeO0O/wb2VsHBeKLdW8U8fqyorjzGRup9oOR8KnVV0bMOz7pdGJOkeZefDhVnpb6MIOJXAnlmnjYRrHiLl6cKzsD2kJz2zUN/mGtf6Tdf3H/iq58V6MrcSa2muYzgDTBO8abE76V8d++mn+Qyf0m+/5uX+NZBqZmim8LrDT6dwtzt/8b/VP+jHR9LC1S3jZ3VNeGk06jrkZznSAO9vKmfTLoXHxSONJZJIxGxYGLRkkqVwdakY3rgdB0/pN9/zUv8aUXoag/wBYvPjcuap6WQOyA38/onMUFVn/AOfqqn/mHtf6TdfOD/x1Yuhvo9h4W8rwySyGVUVubowAhYjGlR+ce+pKLo0q/wA9cn3zMaexcPC/XkP2nJok1WpcKLbHn9FT0MLTbT7J3RSYg9rfOugntNK1zzyPdGyiek3RS34jEI7lWIU6kZGKsjYxkEbHY9xBHsqlL6B7bP8A6m5x5fQhvnox91abiitDJpGCgVW6NrtyFD8LhtLCFoImjiS3TXIC4yitqPNlLHIzpY6m79J8qhenPRi14iVFxdtCLZGkZY3iUKj/AM7IHBwv0ZAOw2al+kXALmSWfq4gaO7hSGUzM6vEFLgsqqhEmVkPZJXcd++yPSXobLcvcPE0au1vHFEWLdr8qJo5gAcRsGTBGSCucbb2MoODslU8uojG1McIW2sbdYFlQJbRKzF3QEIdX00ncAGKudWwJBqP6RdHbXjlvHpn1IjllltXjffSVZNRDDG4yPNRXvFOjk0guwnJ+ms4oY9Zb8ohmzzMLsnbXBGT37ea/COGzWfMUKkgluQwYMwfltEgZ5OzjUpTAxsQF7jtUAgdYO6yayeqW7I4RbW/B7RIpbkLErNoe7kjQ9pi2gHsg7k1D9OuAWHEZLYXN4IX0nkKksCmUSsuCocHVkqAMedTXHuGTmeGe2SCVo1kQx3LNGMSFTrR1R8NlcEadwe/bdhx3ovPOyunIBSGEBCzrE0kdwJWjbCEiPA2I3BxtUsIDg7Kj8VDsqIDbVSPom4Zz+r/AMoSc/8A2PNteb6mv1NGr1d+7u3q2dCOD2fDmltbe6EszNreOSSIyrpQD1EAIGMHceNOrfg9wnEZZtMXIkZGyJ5FkGm2WPtQ8rS51L36xtj3V7wDhNxbvy3jtjCrSssys/PYuxYaoymA3aILaznHdvs0khc2i69goY2jeNc/z1T6HpRZzRyMlzbyRxgGVlmjZUVsgFyDhQcHv8jUN6PuidpZrLLZTCdJ22dWR1VEZsRqU2IBY79/n3U14Z0Vu14dLbSLAHMSJGVuJXiJBOcqYVMS93dq+7eZ4PYzWg5elZFe5c6wzahE6F+ZJlcaww0YGxGDnO1Kaa0hru/8wpDnEjJv8+ClV4vCdOJYzrdo0w69qRNWqNd92Ghsgb9k+VUi96CWLXbcSnvGIScO+uSEQLJE4URs2nI0sgXBbPZwak36HySRQxy8vC3VzM5RmyqSGcxNGdP5QM8ZPcNjufHmPoxdJbRZ6vLPDcyzYkLLFKHaQZJCkxvh9XqsAdt++pZizsuUEvJ3Z7qzW3FYZVQxyxuJdXLKOrCTTnVoIPaxg5x5VS+lHo+srm7luXunt5I1jkm5bwqI9IOiZ9akptH3k4+j9hqbu7K7ItpI4rXmxNKZI+dIkQ5ikDRIISSd8nKjJzTbjvAbqV5uSttpu4IopzK8gaLRzMsgCHmjEpwCU3A89lj6p2dX+/2TOsjs3/r91YZeLQoH1yxrykV5CzqNCNnS779lTpOCdtj5VQ7r0W2XEpZLuO7lcTOzZt3geLOcEK2g9x9tWHjHR2aXrnL5X09vDFFrZh20MueZhThe2uCM+O3m/wCjfCHthMr6SGmZ0cEl3VkXeXIA1AgrtnIVaGu6MW126DbjTm7Ko2voMs1YF5bmQfmM8aqfeUQN8iKvnDOFxW0SxQIsca9yoMDc5J9pJ3JO5p3XhWq3yvf2jasaxreAiq90q6C2vEgOepEijCyxELKo32yQQw3OzAjep4xe0/OkpLPV9Zx7mxVHSSMNtHumxa7YrO4/QRbBhquLkqMbDlAn2E6P3VfOB8AgsohFbRiNBucZJY4wWdjuzbDc+VJS9Hw389cD7MpFN36JKf8AWLv4XD0ztRPJs4e/0VjIYG8GvT6qdqnQejGFOI9f5sxk5ryaDy+Xl1ZSPU1Ywx8aft0JQ/6ze/C6kFc/5DJ/Sb7/AJuX+NDZJG3Q58VYYoDy8/8AX6pbph0Pi4nCsczOmhw6vEVDA6SpHaBBBB8vAeVKdE+jC8Ot+RHJJIgZmXnaMrqOWUaFAxqy3vY01/yGT+lX3/NyVKcI4OLZWVZJpNRzm4kaUjbGAW7h7KYSPIwPCR8cI6zXWfKv1X//2Q=="/>
          <p:cNvSpPr>
            <a:spLocks noChangeAspect="1" noChangeArrowheads="1"/>
          </p:cNvSpPr>
          <p:nvPr/>
        </p:nvSpPr>
        <p:spPr bwMode="auto">
          <a:xfrm>
            <a:off x="155575" y="-108347"/>
            <a:ext cx="304800" cy="228601"/>
          </a:xfrm>
          <a:prstGeom prst="rect">
            <a:avLst/>
          </a:prstGeom>
          <a:noFill/>
          <a:ln w="9525">
            <a:noFill/>
            <a:miter lim="800000"/>
            <a:headEnd/>
            <a:tailEnd/>
          </a:ln>
        </p:spPr>
        <p:txBody>
          <a:bodyPr/>
          <a:lstStyle/>
          <a:p>
            <a:endParaRPr lang="es-SV">
              <a:latin typeface="Calibri" pitchFamily="34" charset="0"/>
            </a:endParaRPr>
          </a:p>
        </p:txBody>
      </p:sp>
      <p:graphicFrame>
        <p:nvGraphicFramePr>
          <p:cNvPr id="9" name="8 Diagrama"/>
          <p:cNvGraphicFramePr/>
          <p:nvPr>
            <p:extLst>
              <p:ext uri="{D42A27DB-BD31-4B8C-83A1-F6EECF244321}">
                <p14:modId xmlns:p14="http://schemas.microsoft.com/office/powerpoint/2010/main" val="2582220246"/>
              </p:ext>
            </p:extLst>
          </p:nvPr>
        </p:nvGraphicFramePr>
        <p:xfrm>
          <a:off x="395536" y="1128758"/>
          <a:ext cx="8208912" cy="345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Rectángulo redondeado"/>
          <p:cNvSpPr/>
          <p:nvPr/>
        </p:nvSpPr>
        <p:spPr>
          <a:xfrm>
            <a:off x="3080842" y="1059582"/>
            <a:ext cx="3219350" cy="3744416"/>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buFont typeface="Arial" pitchFamily="34" charset="0"/>
              <a:buChar char="•"/>
              <a:defRPr/>
            </a:pPr>
            <a:r>
              <a:rPr lang="es-SV" b="1" i="1" dirty="0" smtClean="0">
                <a:solidFill>
                  <a:srgbClr val="FFFFFF"/>
                </a:solidFill>
              </a:rPr>
              <a:t>Identificación de necesidades formativas en el área comercial .</a:t>
            </a:r>
          </a:p>
          <a:p>
            <a:pPr fontAlgn="auto">
              <a:spcBef>
                <a:spcPts val="0"/>
              </a:spcBef>
              <a:spcAft>
                <a:spcPts val="0"/>
              </a:spcAft>
              <a:defRPr/>
            </a:pPr>
            <a:endParaRPr lang="es-SV" b="1" i="1" dirty="0" smtClean="0">
              <a:solidFill>
                <a:srgbClr val="FFFFFF"/>
              </a:solidFill>
            </a:endParaRPr>
          </a:p>
          <a:p>
            <a:pPr fontAlgn="auto">
              <a:spcBef>
                <a:spcPts val="0"/>
              </a:spcBef>
              <a:spcAft>
                <a:spcPts val="0"/>
              </a:spcAft>
              <a:buFont typeface="Arial" pitchFamily="34" charset="0"/>
              <a:buChar char="•"/>
              <a:defRPr/>
            </a:pPr>
            <a:r>
              <a:rPr lang="es-SV" b="1" i="1" dirty="0" smtClean="0">
                <a:solidFill>
                  <a:srgbClr val="FFFFFF"/>
                </a:solidFill>
              </a:rPr>
              <a:t>Definición del mapa funcional y malla curricular articulando la Educación Fiscal.</a:t>
            </a:r>
          </a:p>
          <a:p>
            <a:pPr fontAlgn="auto">
              <a:spcBef>
                <a:spcPts val="0"/>
              </a:spcBef>
              <a:spcAft>
                <a:spcPts val="0"/>
              </a:spcAft>
              <a:defRPr/>
            </a:pPr>
            <a:endParaRPr lang="es-SV" b="1" i="1" dirty="0" smtClean="0">
              <a:solidFill>
                <a:srgbClr val="FFFFFF"/>
              </a:solidFill>
            </a:endParaRPr>
          </a:p>
          <a:p>
            <a:pPr fontAlgn="auto">
              <a:spcBef>
                <a:spcPts val="0"/>
              </a:spcBef>
              <a:spcAft>
                <a:spcPts val="0"/>
              </a:spcAft>
              <a:buFont typeface="Arial" pitchFamily="34" charset="0"/>
              <a:buChar char="•"/>
              <a:defRPr/>
            </a:pPr>
            <a:r>
              <a:rPr lang="es-SV" b="1" i="1" dirty="0" smtClean="0">
                <a:solidFill>
                  <a:srgbClr val="FFFFFF"/>
                </a:solidFill>
              </a:rPr>
              <a:t>Plan de estudio actualizado.</a:t>
            </a:r>
          </a:p>
          <a:p>
            <a:pPr fontAlgn="auto">
              <a:spcBef>
                <a:spcPts val="0"/>
              </a:spcBef>
              <a:spcAft>
                <a:spcPts val="0"/>
              </a:spcAft>
              <a:defRPr/>
            </a:pPr>
            <a:endParaRPr lang="es-SV" b="1" i="1" dirty="0" smtClean="0">
              <a:solidFill>
                <a:srgbClr val="FFFFFF"/>
              </a:solidFill>
            </a:endParaRPr>
          </a:p>
          <a:p>
            <a:pPr fontAlgn="auto">
              <a:spcBef>
                <a:spcPts val="0"/>
              </a:spcBef>
              <a:spcAft>
                <a:spcPts val="0"/>
              </a:spcAft>
              <a:buFont typeface="Arial" pitchFamily="34" charset="0"/>
              <a:buChar char="•"/>
              <a:defRPr/>
            </a:pPr>
            <a:r>
              <a:rPr lang="es-SV" b="1" i="1" dirty="0" smtClean="0">
                <a:solidFill>
                  <a:srgbClr val="FFFFFF"/>
                </a:solidFill>
              </a:rPr>
              <a:t>Capacitación de docentes.</a:t>
            </a:r>
            <a:endParaRPr lang="es-SV" b="1" i="1" dirty="0">
              <a:solidFill>
                <a:srgbClr val="FFFFFF"/>
              </a:solidFill>
            </a:endParaRPr>
          </a:p>
        </p:txBody>
      </p:sp>
      <p:sp>
        <p:nvSpPr>
          <p:cNvPr id="13" name="12 Rectángulo redondeado"/>
          <p:cNvSpPr/>
          <p:nvPr/>
        </p:nvSpPr>
        <p:spPr>
          <a:xfrm>
            <a:off x="7055768" y="1923678"/>
            <a:ext cx="2088232" cy="1782198"/>
          </a:xfrm>
          <a:prstGeom prst="roundRect">
            <a:avLst/>
          </a:prstGeom>
          <a:scene3d>
            <a:camera prst="orthographicFront"/>
            <a:lightRig rig="flat" dir="t"/>
          </a:scene3d>
        </p:spPr>
        <p:style>
          <a:lnRef idx="1">
            <a:schemeClr val="accent3"/>
          </a:lnRef>
          <a:fillRef idx="3">
            <a:schemeClr val="accent3"/>
          </a:fillRef>
          <a:effectRef idx="2">
            <a:schemeClr val="accent3"/>
          </a:effectRef>
          <a:fontRef idx="minor">
            <a:schemeClr val="lt1"/>
          </a:fontRef>
        </p:style>
        <p:txBody>
          <a:bodyPr/>
          <a:lstStyle/>
          <a:p>
            <a:pPr algn="ctr"/>
            <a:endParaRPr lang="es-SV" sz="2000" i="1" dirty="0" smtClean="0"/>
          </a:p>
          <a:p>
            <a:pPr algn="ctr"/>
            <a:endParaRPr lang="es-SV" sz="2000" i="1" dirty="0" smtClean="0"/>
          </a:p>
          <a:p>
            <a:pPr algn="ctr"/>
            <a:r>
              <a:rPr lang="es-SV" sz="2000" i="1" dirty="0" smtClean="0"/>
              <a:t>Implementación  del plan de estudios</a:t>
            </a:r>
            <a:endParaRPr lang="es-SV" sz="2000" i="1" dirty="0"/>
          </a:p>
        </p:txBody>
      </p:sp>
      <p:sp>
        <p:nvSpPr>
          <p:cNvPr id="15" name="14 Flecha derecha"/>
          <p:cNvSpPr/>
          <p:nvPr/>
        </p:nvSpPr>
        <p:spPr>
          <a:xfrm>
            <a:off x="6444208" y="2787774"/>
            <a:ext cx="432048" cy="270030"/>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s-SV" sz="2000" i="1"/>
          </a:p>
        </p:txBody>
      </p:sp>
      <p:sp>
        <p:nvSpPr>
          <p:cNvPr id="2" name="Rectangle 1"/>
          <p:cNvSpPr/>
          <p:nvPr/>
        </p:nvSpPr>
        <p:spPr>
          <a:xfrm>
            <a:off x="1655168" y="141481"/>
            <a:ext cx="6624736" cy="954107"/>
          </a:xfrm>
          <a:prstGeom prst="rect">
            <a:avLst/>
          </a:prstGeom>
        </p:spPr>
        <p:txBody>
          <a:bodyPr wrap="square">
            <a:spAutoFit/>
          </a:bodyPr>
          <a:lstStyle/>
          <a:p>
            <a:pPr algn="ctr" fontAlgn="auto">
              <a:spcBef>
                <a:spcPts val="0"/>
              </a:spcBef>
              <a:spcAft>
                <a:spcPts val="0"/>
              </a:spcAft>
              <a:defRPr/>
            </a:pPr>
            <a:r>
              <a:rPr lang="es-SV" sz="2800" b="1" i="1" dirty="0">
                <a:solidFill>
                  <a:schemeClr val="tx2">
                    <a:lumMod val="50000"/>
                  </a:schemeClr>
                </a:solidFill>
                <a:latin typeface="Calibri"/>
                <a:cs typeface="Calibri"/>
              </a:rPr>
              <a:t>Revisión curricular e integración de la Educación Fiscal</a:t>
            </a:r>
            <a:endParaRPr lang="es-ES" sz="2800" b="1" i="1" dirty="0">
              <a:ln w="10541" cmpd="sng">
                <a:solidFill>
                  <a:schemeClr val="accent1">
                    <a:shade val="88000"/>
                    <a:satMod val="110000"/>
                  </a:schemeClr>
                </a:solidFill>
                <a:prstDash val="solid"/>
              </a:ln>
              <a:solidFill>
                <a:schemeClr val="tx2">
                  <a:lumMod val="50000"/>
                </a:schemeClr>
              </a:solidFill>
              <a:latin typeface="Calibri"/>
              <a:cs typeface="Calibri"/>
            </a:endParaRPr>
          </a:p>
        </p:txBody>
      </p:sp>
      <p:sp>
        <p:nvSpPr>
          <p:cNvPr id="21" name="14 Flecha derecha"/>
          <p:cNvSpPr/>
          <p:nvPr/>
        </p:nvSpPr>
        <p:spPr>
          <a:xfrm>
            <a:off x="2411760" y="2715766"/>
            <a:ext cx="432048" cy="270030"/>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s-SV" sz="2000" i="1"/>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3" y="0"/>
            <a:ext cx="924242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txBox="1">
            <a:spLocks/>
          </p:cNvSpPr>
          <p:nvPr/>
        </p:nvSpPr>
        <p:spPr bwMode="auto">
          <a:xfrm>
            <a:off x="125413" y="1014412"/>
            <a:ext cx="9055100" cy="1179296"/>
          </a:xfrm>
          <a:prstGeom prst="rect">
            <a:avLst/>
          </a:prstGeom>
          <a:effectLst/>
        </p:spPr>
        <p:txBody>
          <a:bodyPr lIns="91428" tIns="45714" rIns="91428" bIns="45714"/>
          <a:lstStyle>
            <a:lvl1pPr indent="127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ct val="20000"/>
              </a:spcBef>
            </a:pPr>
            <a:r>
              <a:rPr lang="es-CO" altLang="es-SV" sz="8800" b="1" dirty="0">
                <a:solidFill>
                  <a:schemeClr val="bg1"/>
                </a:solidFill>
                <a:effectLst>
                  <a:outerShdw blurRad="38100" dist="38100" dir="2700000" algn="tl">
                    <a:srgbClr val="C0C0C0"/>
                  </a:outerShdw>
                </a:effectLst>
                <a:latin typeface="Asenine Wide" charset="0"/>
              </a:rPr>
              <a:t>Articulación</a:t>
            </a:r>
          </a:p>
        </p:txBody>
      </p:sp>
    </p:spTree>
    <p:extLst>
      <p:ext uri="{BB962C8B-B14F-4D97-AF65-F5344CB8AC3E}">
        <p14:creationId xmlns:p14="http://schemas.microsoft.com/office/powerpoint/2010/main" val="33618420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rot="20474375">
            <a:off x="3937301" y="1141087"/>
            <a:ext cx="5143872" cy="3673581"/>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rot="20380052">
            <a:off x="442958" y="982059"/>
            <a:ext cx="4867323" cy="3422446"/>
          </a:xfrm>
          <a:prstGeom prst="rect">
            <a:avLst/>
          </a:prstGeom>
          <a:noFill/>
          <a:ln w="9525">
            <a:noFill/>
            <a:miter lim="800000"/>
            <a:headEnd/>
            <a:tailEnd/>
          </a:ln>
        </p:spPr>
      </p:pic>
      <p:sp>
        <p:nvSpPr>
          <p:cNvPr id="2" name="1 Título"/>
          <p:cNvSpPr>
            <a:spLocks noGrp="1"/>
          </p:cNvSpPr>
          <p:nvPr>
            <p:ph type="title"/>
          </p:nvPr>
        </p:nvSpPr>
        <p:spPr>
          <a:xfrm>
            <a:off x="914400" y="130324"/>
            <a:ext cx="8229600" cy="857250"/>
          </a:xfrm>
        </p:spPr>
        <p:txBody>
          <a:bodyPr>
            <a:normAutofit fontScale="90000"/>
          </a:bodyPr>
          <a:lstStyle/>
          <a:p>
            <a:r>
              <a:rPr lang="es-SV" dirty="0" smtClean="0"/>
              <a:t>Taller de incorporación a los planes de estudio – Julio 2008</a:t>
            </a:r>
            <a:endParaRPr lang="es-SV"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914400" y="160735"/>
            <a:ext cx="8229600" cy="857250"/>
          </a:xfrm>
        </p:spPr>
        <p:txBody>
          <a:bodyPr>
            <a:normAutofit/>
          </a:bodyPr>
          <a:lstStyle/>
          <a:p>
            <a:pPr eaLnBrk="1" hangingPunct="1">
              <a:defRPr/>
            </a:pPr>
            <a:r>
              <a:rPr lang="es-ES_tradnl" sz="3600" b="1" dirty="0" smtClean="0">
                <a:solidFill>
                  <a:schemeClr val="tx1"/>
                </a:solidFill>
                <a:effectLst>
                  <a:outerShdw blurRad="38100" dist="38100" dir="2700000" algn="tl">
                    <a:srgbClr val="C0C0C0"/>
                  </a:outerShdw>
                </a:effectLst>
              </a:rPr>
              <a:t>Inauguración oficial 3 de febrero de 2009    </a:t>
            </a:r>
            <a:endParaRPr lang="es-ES" sz="3600" b="1" dirty="0" smtClean="0">
              <a:solidFill>
                <a:schemeClr val="tx1"/>
              </a:solidFill>
              <a:effectLst>
                <a:outerShdw blurRad="38100" dist="38100" dir="2700000" algn="tl">
                  <a:srgbClr val="C0C0C0"/>
                </a:outerShdw>
              </a:effectLst>
            </a:endParaRPr>
          </a:p>
        </p:txBody>
      </p:sp>
      <p:sp>
        <p:nvSpPr>
          <p:cNvPr id="6" name="Rectangle 3"/>
          <p:cNvSpPr txBox="1">
            <a:spLocks noChangeArrowheads="1"/>
          </p:cNvSpPr>
          <p:nvPr/>
        </p:nvSpPr>
        <p:spPr>
          <a:xfrm>
            <a:off x="0" y="964407"/>
            <a:ext cx="9055100" cy="3793331"/>
          </a:xfrm>
          <a:prstGeom prst="rect">
            <a:avLst/>
          </a:prstGeom>
        </p:spPr>
        <p:txBody>
          <a:bodyPr/>
          <a:lstStyle/>
          <a:p>
            <a:pPr marL="273050" indent="-273050" algn="l">
              <a:lnSpc>
                <a:spcPct val="90000"/>
              </a:lnSpc>
              <a:spcBef>
                <a:spcPct val="20000"/>
              </a:spcBef>
              <a:buClr>
                <a:srgbClr val="0BD0D9"/>
              </a:buClr>
              <a:buSzPct val="95000"/>
              <a:defRPr/>
            </a:pPr>
            <a:endParaRPr lang="es-ES_tradnl" sz="900" dirty="0">
              <a:latin typeface="+mn-lt"/>
            </a:endParaRPr>
          </a:p>
          <a:p>
            <a:pPr marL="273050" indent="-273050" algn="l">
              <a:lnSpc>
                <a:spcPct val="90000"/>
              </a:lnSpc>
              <a:spcBef>
                <a:spcPct val="20000"/>
              </a:spcBef>
              <a:buClr>
                <a:srgbClr val="0BD0D9"/>
              </a:buClr>
              <a:buSzPct val="95000"/>
              <a:buFont typeface="Wingdings 2" pitchFamily="18" charset="2"/>
              <a:buChar char=""/>
              <a:defRPr/>
            </a:pPr>
            <a:endParaRPr lang="es-ES" sz="2800" dirty="0">
              <a:latin typeface="+mn-lt"/>
            </a:endParaRPr>
          </a:p>
          <a:p>
            <a:pPr marL="273050" indent="-273050" algn="l">
              <a:lnSpc>
                <a:spcPct val="90000"/>
              </a:lnSpc>
              <a:spcBef>
                <a:spcPct val="20000"/>
              </a:spcBef>
              <a:buClr>
                <a:srgbClr val="0BD0D9"/>
              </a:buClr>
              <a:buSzPct val="95000"/>
              <a:defRPr/>
            </a:pPr>
            <a:endParaRPr lang="es-ES_tradnl" sz="2800" dirty="0">
              <a:latin typeface="+mn-lt"/>
            </a:endParaRPr>
          </a:p>
        </p:txBody>
      </p:sp>
      <p:pic>
        <p:nvPicPr>
          <p:cNvPr id="23556" name="8 Imagen" descr="C:\Users\Ángeles\Desktop\LANZAMIENTO\Discursos Ángeles\sala.JPG"/>
          <p:cNvPicPr>
            <a:picLocks noChangeAspect="1" noChangeArrowheads="1"/>
          </p:cNvPicPr>
          <p:nvPr/>
        </p:nvPicPr>
        <p:blipFill>
          <a:blip r:embed="rId3" cstate="print"/>
          <a:srcRect/>
          <a:stretch>
            <a:fillRect/>
          </a:stretch>
        </p:blipFill>
        <p:spPr bwMode="auto">
          <a:xfrm>
            <a:off x="214314" y="1553766"/>
            <a:ext cx="4429125" cy="2732484"/>
          </a:xfrm>
          <a:prstGeom prst="rect">
            <a:avLst/>
          </a:prstGeom>
          <a:noFill/>
          <a:ln w="9525">
            <a:noFill/>
            <a:miter lim="800000"/>
            <a:headEnd/>
            <a:tailEnd/>
          </a:ln>
        </p:spPr>
      </p:pic>
      <p:pic>
        <p:nvPicPr>
          <p:cNvPr id="23557" name="10 Imagen" descr="C:\Users\Ángeles\Desktop\LANZAMIENTO\Discursos Ángeles\DSCF5446.JPG"/>
          <p:cNvPicPr>
            <a:picLocks noChangeAspect="1" noChangeArrowheads="1"/>
          </p:cNvPicPr>
          <p:nvPr/>
        </p:nvPicPr>
        <p:blipFill>
          <a:blip r:embed="rId4" cstate="print"/>
          <a:srcRect/>
          <a:stretch>
            <a:fillRect/>
          </a:stretch>
        </p:blipFill>
        <p:spPr bwMode="auto">
          <a:xfrm>
            <a:off x="4857750" y="1553766"/>
            <a:ext cx="4071938" cy="27324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rot="20759531">
            <a:off x="610779" y="887850"/>
            <a:ext cx="4096387" cy="3942438"/>
          </a:xfrm>
          <a:prstGeom prst="rect">
            <a:avLst/>
          </a:prstGeom>
          <a:ln>
            <a:noFill/>
          </a:ln>
          <a:effectLst>
            <a:outerShdw blurRad="292100" dist="139700" dir="2700000" algn="tl" rotWithShape="0">
              <a:srgbClr val="333333">
                <a:alpha val="65000"/>
              </a:srgbClr>
            </a:outerShdw>
          </a:effectLst>
        </p:spPr>
      </p:pic>
      <p:pic>
        <p:nvPicPr>
          <p:cNvPr id="16387" name="Picture 3"/>
          <p:cNvPicPr>
            <a:picLocks noChangeAspect="1" noChangeArrowheads="1"/>
          </p:cNvPicPr>
          <p:nvPr/>
        </p:nvPicPr>
        <p:blipFill>
          <a:blip r:embed="rId3" cstate="print"/>
          <a:srcRect/>
          <a:stretch>
            <a:fillRect/>
          </a:stretch>
        </p:blipFill>
        <p:spPr bwMode="auto">
          <a:xfrm rot="20749892">
            <a:off x="4432828" y="884278"/>
            <a:ext cx="4104456" cy="3942438"/>
          </a:xfrm>
          <a:prstGeom prst="rect">
            <a:avLst/>
          </a:prstGeom>
          <a:ln>
            <a:noFill/>
          </a:ln>
          <a:effectLst>
            <a:outerShdw blurRad="292100" dist="139700" dir="2700000" algn="tl" rotWithShape="0">
              <a:srgbClr val="333333">
                <a:alpha val="65000"/>
              </a:srgbClr>
            </a:outerShdw>
          </a:effectLst>
        </p:spPr>
      </p:pic>
      <p:sp>
        <p:nvSpPr>
          <p:cNvPr id="4" name="3 Título"/>
          <p:cNvSpPr>
            <a:spLocks noGrp="1"/>
          </p:cNvSpPr>
          <p:nvPr>
            <p:ph type="title"/>
          </p:nvPr>
        </p:nvSpPr>
        <p:spPr/>
        <p:txBody>
          <a:bodyPr/>
          <a:lstStyle/>
          <a:p>
            <a:r>
              <a:rPr lang="es-SV" dirty="0" smtClean="0"/>
              <a:t>Carta de entendimiento - 2011</a:t>
            </a:r>
            <a:endParaRPr lang="es-SV"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555526"/>
          </a:xfrm>
        </p:spPr>
        <p:txBody>
          <a:bodyPr>
            <a:normAutofit fontScale="90000"/>
          </a:bodyPr>
          <a:lstStyle/>
          <a:p>
            <a:r>
              <a:rPr lang="es-SV" dirty="0" smtClean="0"/>
              <a:t>Dos realidades que confluyen</a:t>
            </a:r>
            <a:endParaRPr lang="es-SV" dirty="0"/>
          </a:p>
        </p:txBody>
      </p:sp>
      <p:sp>
        <p:nvSpPr>
          <p:cNvPr id="3" name="2 Marcador de contenido"/>
          <p:cNvSpPr>
            <a:spLocks noGrp="1"/>
          </p:cNvSpPr>
          <p:nvPr>
            <p:ph idx="1"/>
          </p:nvPr>
        </p:nvSpPr>
        <p:spPr>
          <a:xfrm>
            <a:off x="179512" y="1131590"/>
            <a:ext cx="8784976" cy="4011910"/>
          </a:xfrm>
        </p:spPr>
        <p:txBody>
          <a:bodyPr>
            <a:normAutofit/>
          </a:bodyPr>
          <a:lstStyle/>
          <a:p>
            <a:pPr algn="just"/>
            <a:r>
              <a:rPr lang="es-SV" sz="2400" i="1" dirty="0" smtClean="0"/>
              <a:t>Se volvió necesario formular políticas públicas y estrategias de acción que implicaron redefinir los objetivos.</a:t>
            </a:r>
          </a:p>
          <a:p>
            <a:pPr algn="just"/>
            <a:r>
              <a:rPr lang="es-SV" sz="2400" i="1" dirty="0" smtClean="0"/>
              <a:t>Pero todo aquello requiere recursos, mismos que en su mayoría provienen de ingresos tributarios.</a:t>
            </a:r>
            <a:endParaRPr lang="es-SV" i="1" dirty="0" smtClean="0"/>
          </a:p>
          <a:p>
            <a:pPr marL="0" indent="0">
              <a:buNone/>
            </a:pPr>
            <a:endParaRPr lang="es-SV" i="1" dirty="0"/>
          </a:p>
        </p:txBody>
      </p:sp>
    </p:spTree>
    <p:extLst>
      <p:ext uri="{BB962C8B-B14F-4D97-AF65-F5344CB8AC3E}">
        <p14:creationId xmlns:p14="http://schemas.microsoft.com/office/powerpoint/2010/main" val="1638400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Material de apoyo</a:t>
            </a:r>
            <a:endParaRPr lang="es-SV" dirty="0"/>
          </a:p>
        </p:txBody>
      </p:sp>
      <p:pic>
        <p:nvPicPr>
          <p:cNvPr id="4" name="Imagen 3"/>
          <p:cNvPicPr>
            <a:picLocks noChangeAspect="1"/>
          </p:cNvPicPr>
          <p:nvPr/>
        </p:nvPicPr>
        <p:blipFill>
          <a:blip r:embed="rId2"/>
          <a:stretch>
            <a:fillRect/>
          </a:stretch>
        </p:blipFill>
        <p:spPr>
          <a:xfrm rot="20440528">
            <a:off x="1064475" y="1327915"/>
            <a:ext cx="3197542" cy="311263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a:stretch>
            <a:fillRect/>
          </a:stretch>
        </p:blipFill>
        <p:spPr>
          <a:xfrm rot="20363993">
            <a:off x="4609470" y="975559"/>
            <a:ext cx="3476625" cy="33789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48238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33950" t="13579" r="31737" b="10625"/>
          <a:stretch>
            <a:fillRect/>
          </a:stretch>
        </p:blipFill>
        <p:spPr bwMode="auto">
          <a:xfrm rot="20947244">
            <a:off x="4872947" y="1056923"/>
            <a:ext cx="4111828" cy="382997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srcRect l="34032" t="12422" r="31655" b="8829"/>
          <a:stretch>
            <a:fillRect/>
          </a:stretch>
        </p:blipFill>
        <p:spPr bwMode="auto">
          <a:xfrm rot="20920376">
            <a:off x="861287" y="1034645"/>
            <a:ext cx="3981562" cy="3853125"/>
          </a:xfrm>
          <a:prstGeom prst="rect">
            <a:avLst/>
          </a:prstGeom>
          <a:ln>
            <a:noFill/>
          </a:ln>
          <a:effectLst>
            <a:outerShdw blurRad="292100" dist="139700" dir="2700000" algn="tl" rotWithShape="0">
              <a:srgbClr val="333333">
                <a:alpha val="65000"/>
              </a:srgbClr>
            </a:outerShdw>
          </a:effectLst>
        </p:spPr>
      </p:pic>
      <p:sp>
        <p:nvSpPr>
          <p:cNvPr id="6" name="5 Título"/>
          <p:cNvSpPr>
            <a:spLocks noGrp="1"/>
          </p:cNvSpPr>
          <p:nvPr>
            <p:ph type="title"/>
          </p:nvPr>
        </p:nvSpPr>
        <p:spPr/>
        <p:txBody>
          <a:bodyPr>
            <a:normAutofit fontScale="90000"/>
          </a:bodyPr>
          <a:lstStyle/>
          <a:p>
            <a:r>
              <a:rPr lang="es-SV" dirty="0" smtClean="0"/>
              <a:t>Convenio de Cooperación Interinstitucional – Diciembre 2014</a:t>
            </a:r>
            <a:endParaRPr lang="es-SV"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Objetivo del convenio</a:t>
            </a:r>
            <a:endParaRPr lang="es-SV" dirty="0"/>
          </a:p>
        </p:txBody>
      </p:sp>
      <p:sp>
        <p:nvSpPr>
          <p:cNvPr id="3" name="2 Marcador de contenido"/>
          <p:cNvSpPr>
            <a:spLocks noGrp="1"/>
          </p:cNvSpPr>
          <p:nvPr>
            <p:ph idx="1"/>
          </p:nvPr>
        </p:nvSpPr>
        <p:spPr>
          <a:xfrm>
            <a:off x="457200" y="951571"/>
            <a:ext cx="8229600" cy="3394472"/>
          </a:xfrm>
        </p:spPr>
        <p:txBody>
          <a:bodyPr>
            <a:normAutofit fontScale="85000" lnSpcReduction="10000"/>
          </a:bodyPr>
          <a:lstStyle/>
          <a:p>
            <a:pPr algn="just"/>
            <a:r>
              <a:rPr lang="es-ES_tradnl" i="1" dirty="0"/>
              <a:t>Establecer el marco de cooperación interinstitucional fundamental dentro del cual los Ministerios de Hacienda y de Educación ejecutarán acciones que contribuyan a la formación de conciencia tributaria en estudiantes, docentes, profesionales, entre otros; así como el fortalecimiento de competencias técnicas, sociales y ciudadanas prescritas en Planes y Programas de Estudio relacionados con la Educación Fiscal.</a:t>
            </a:r>
            <a:endParaRPr lang="es-SV" i="1" dirty="0" smtClean="0"/>
          </a:p>
          <a:p>
            <a:endParaRPr lang="es-SV"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951571"/>
            <a:ext cx="8424936" cy="3502484"/>
          </a:xfrm>
          <a:noFill/>
          <a:ln>
            <a:noFill/>
          </a:ln>
        </p:spPr>
        <p:style>
          <a:lnRef idx="1">
            <a:schemeClr val="accent5"/>
          </a:lnRef>
          <a:fillRef idx="2">
            <a:schemeClr val="accent5"/>
          </a:fillRef>
          <a:effectRef idx="1">
            <a:schemeClr val="accent5"/>
          </a:effectRef>
          <a:fontRef idx="minor">
            <a:schemeClr val="dk1"/>
          </a:fontRef>
        </p:style>
        <p:txBody>
          <a:bodyPr>
            <a:noAutofit/>
          </a:bodyPr>
          <a:lstStyle/>
          <a:p>
            <a:pPr algn="just">
              <a:lnSpc>
                <a:spcPct val="110000"/>
              </a:lnSpc>
            </a:pPr>
            <a:r>
              <a:rPr lang="es-SV" sz="2400" i="1" dirty="0" smtClean="0"/>
              <a:t>629 docentes graduados en el Diplomado en Educación Fiscal y que desarrollan esta formación, </a:t>
            </a:r>
            <a:r>
              <a:rPr lang="es-SV" sz="2400" i="1" dirty="0" smtClean="0">
                <a:solidFill>
                  <a:srgbClr val="00B0F0"/>
                </a:solidFill>
              </a:rPr>
              <a:t>en los niveles de EMT y ST </a:t>
            </a:r>
          </a:p>
          <a:p>
            <a:pPr algn="just">
              <a:lnSpc>
                <a:spcPct val="110000"/>
              </a:lnSpc>
            </a:pPr>
            <a:r>
              <a:rPr lang="es-SV" sz="2400" i="1" dirty="0" smtClean="0"/>
              <a:t>150,960 estudiantes de bachillerato comercial formados en Cultura de Educación Fiscal.</a:t>
            </a:r>
          </a:p>
          <a:p>
            <a:pPr algn="just">
              <a:lnSpc>
                <a:spcPct val="110000"/>
              </a:lnSpc>
            </a:pPr>
            <a:r>
              <a:rPr lang="es-SV" sz="2400" i="1" dirty="0" smtClean="0"/>
              <a:t>Conformación de equipo técnico del MINED/MH para planificar y ejecutar las acciones del Programa. </a:t>
            </a:r>
          </a:p>
          <a:p>
            <a:pPr algn="just">
              <a:lnSpc>
                <a:spcPct val="110000"/>
              </a:lnSpc>
            </a:pPr>
            <a:r>
              <a:rPr lang="es-SV" sz="2400" i="1" dirty="0" smtClean="0"/>
              <a:t>Incorporación de la Educación Fiscal en el Plan de Estudios de Bachillerato Técnico Vocacional Administrativo  Contable.</a:t>
            </a:r>
          </a:p>
          <a:p>
            <a:pPr lvl="1" algn="just">
              <a:buNone/>
            </a:pPr>
            <a:endParaRPr lang="es-SV" sz="2400" i="1" dirty="0" smtClean="0"/>
          </a:p>
        </p:txBody>
      </p:sp>
      <p:sp>
        <p:nvSpPr>
          <p:cNvPr id="4098" name="AutoShape 2"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dirty="0"/>
          </a:p>
        </p:txBody>
      </p:sp>
      <p:sp>
        <p:nvSpPr>
          <p:cNvPr id="4100" name="AutoShape 4"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dirty="0"/>
          </a:p>
        </p:txBody>
      </p:sp>
      <p:sp>
        <p:nvSpPr>
          <p:cNvPr id="4102" name="AutoShape 6"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dirty="0"/>
          </a:p>
        </p:txBody>
      </p:sp>
      <p:sp>
        <p:nvSpPr>
          <p:cNvPr id="11" name="1 Título"/>
          <p:cNvSpPr>
            <a:spLocks noGrp="1"/>
          </p:cNvSpPr>
          <p:nvPr>
            <p:ph type="title"/>
          </p:nvPr>
        </p:nvSpPr>
        <p:spPr>
          <a:xfrm>
            <a:off x="457200" y="87474"/>
            <a:ext cx="8229600" cy="857250"/>
          </a:xfrm>
        </p:spPr>
        <p:txBody>
          <a:bodyPr/>
          <a:lstStyle/>
          <a:p>
            <a:r>
              <a:rPr lang="es-SV" b="1" dirty="0" smtClean="0">
                <a:solidFill>
                  <a:schemeClr val="tx2">
                    <a:lumMod val="50000"/>
                  </a:schemeClr>
                </a:solidFill>
              </a:rPr>
              <a:t>Principales resultados </a:t>
            </a:r>
            <a:endParaRPr lang="es-SV" b="1" dirty="0">
              <a:solidFill>
                <a:schemeClr val="tx2">
                  <a:lumMod val="50000"/>
                </a:schemeClr>
              </a:solidFill>
            </a:endParaRPr>
          </a:p>
        </p:txBody>
      </p:sp>
    </p:spTree>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951571"/>
            <a:ext cx="8424936" cy="3502484"/>
          </a:xfrm>
          <a:noFill/>
          <a:ln>
            <a:noFill/>
          </a:ln>
        </p:spPr>
        <p:style>
          <a:lnRef idx="1">
            <a:schemeClr val="accent5"/>
          </a:lnRef>
          <a:fillRef idx="2">
            <a:schemeClr val="accent5"/>
          </a:fillRef>
          <a:effectRef idx="1">
            <a:schemeClr val="accent5"/>
          </a:effectRef>
          <a:fontRef idx="minor">
            <a:schemeClr val="dk1"/>
          </a:fontRef>
        </p:style>
        <p:txBody>
          <a:bodyPr>
            <a:noAutofit/>
          </a:bodyPr>
          <a:lstStyle/>
          <a:p>
            <a:pPr algn="just">
              <a:lnSpc>
                <a:spcPct val="110000"/>
              </a:lnSpc>
            </a:pPr>
            <a:r>
              <a:rPr lang="es-ES" sz="2400" i="1" dirty="0" smtClean="0"/>
              <a:t>Celebración de la semana de la cultura fiscal en los Centros educativos.</a:t>
            </a:r>
          </a:p>
          <a:p>
            <a:pPr algn="just">
              <a:lnSpc>
                <a:spcPct val="110000"/>
              </a:lnSpc>
            </a:pPr>
            <a:r>
              <a:rPr lang="es-ES" sz="2400" i="1" dirty="0" smtClean="0"/>
              <a:t>Desarrollo del diplomado de Educación Fiscal y Transparencia con docentes del sistema educativo.</a:t>
            </a:r>
          </a:p>
          <a:p>
            <a:pPr algn="just">
              <a:lnSpc>
                <a:spcPct val="110000"/>
              </a:lnSpc>
            </a:pPr>
            <a:r>
              <a:rPr lang="es-ES" sz="2400" i="1" dirty="0" smtClean="0"/>
              <a:t>Conformación de un equipo para la elaboración y actualización de materiales educativos que permitan apoyar a los docentes en temas de acceso a la información, la transparencia y la participación ciudadana.</a:t>
            </a:r>
          </a:p>
          <a:p>
            <a:pPr algn="just"/>
            <a:endParaRPr lang="es-SV" sz="2400" i="1" dirty="0" smtClean="0"/>
          </a:p>
          <a:p>
            <a:pPr lvl="1" algn="just">
              <a:buNone/>
            </a:pPr>
            <a:endParaRPr lang="es-SV" sz="2400" i="1" dirty="0" smtClean="0"/>
          </a:p>
        </p:txBody>
      </p:sp>
      <p:sp>
        <p:nvSpPr>
          <p:cNvPr id="4098" name="AutoShape 2"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dirty="0"/>
          </a:p>
        </p:txBody>
      </p:sp>
      <p:sp>
        <p:nvSpPr>
          <p:cNvPr id="4100" name="AutoShape 4"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dirty="0"/>
          </a:p>
        </p:txBody>
      </p:sp>
      <p:sp>
        <p:nvSpPr>
          <p:cNvPr id="4102" name="AutoShape 6" descr="data:image/jpeg;base64,/9j/4AAQSkZJRgABAQAAAQABAAD/2wCEAAkGBxQTEhUUEhQUFhUVGBQWGBcUFxcVGBUYFxgWFxUVFRcYHCggGhwlHBQUIjEiJSkrLi4uFx8zODMsNygtLisBCgoKDg0OGxAQGywgICQsLCwsLCwsLCwsLCwsLCwsLCwsLCwsLCwsLCwsLCwsLCwsLCwsLCwsLCwsLCwsLCwsLP/AABEIAMIBAwMBIgACEQEDEQH/xAAcAAABBQEBAQAAAAAAAAAAAAAFAgMEBgcAAQj/xABFEAACAQIEAgcFBAgFAwQDAAABAhEAAwQSITEFQQYiUWFxgZETMqGxwQcUI9FCUmJykqLh8CRTgrLxFjM0FSVz0mODwv/EABkBAAMBAQEAAAAAAAAAAAAAAAECAwQABf/EACgRAAICAgIBBAIBBQAAAAAAAAABAhEDIRIxQQQTIlEyYRQFQnGR8P/aAAwDAQACEQMRAD8ACcT6OPbAcSyxMgdZO0EDcVV24XDqZ6rHfl5GtsS1QPjPRlbktahXO6n3H/I949KZpMUoLYPmnVYE6cjrqpoYqTJWQQB8WeQaP4zAvYciDpupGv8AXxoOiEjMu4VPjmMHyIpUnTsF7JfCrhCyRCzH7v8ASZozwgdQ/v3f97VB4QwKwREyYPPtjtEzRPglv8OOxrg9HYUtDWT0WpCJXltKk20oBHcAn4i+NN4les3ifnU3hyfiL4/SomI99v3m+ZpZLQYjFy8i6FTsNZrwYhP1T61GxvvHy+QppWqZZIIi4n7VOKU7T6VARqdWjZ1Ik3L1pYBeCTAEEyfKnrYUjRvgRQpMJN4OxkKpgd5/oPjU9a5s6iULY/WFKFnvHrTAFOoK6wUOiwaGdJsQbOFu3AYIUhTv1jouniRRCaq3T24XwrBQSAyEneADqaZK2BrRl9ehZp1LdOFKuyQ0BG9TcJhGf3Y3jUgfOm2wrxOUx2xRjhuEItq22sGRuO2g5UtFMcOTpmhfYnilF65YugZiMyzyZCQwA7SD/LW0isA4NhXs37OJt9YqVJHLTTx1FbnheJ2ngLcQswkLmGaP3d6Fpiyi4uibXV1dRFOoN0sP+Fuf6fmKM0A6at/hj3sv1ors4zS9NRHWptwVHuCgxiKUrqdiuoHF0VacVa9VaWoqpIGcY4YlxDmExEEe8NeRrOeK8DuIzMskdXWNOYIbkNa1i/alSPD51Hw2AgtMEER2yNZn1oUcZhw2xmtjMCpkx2gzuPjRTgqfh/6rnn12o5xno/ll7PiUO3lUHg2GItgHQy3+4/nScdHWSbdupKpS0t06qV1BHeGp+Ivj9KHXvebxPzNF+GL+Kvj9KpGI6YWFuOGz6O4PVnZiPpStN9BToMXUkmATt8qR7M9h9K4KY0POZ7jqPnXZX/WqNFk9C1T+4pYWm1V/1j608uftrqCeqg7KWqDsrxWenA55/Suo48CV6RSbuJy8vhSsH7S4YUD00HiaKicQsQWJidKI4PgZuIfaDLbYQZ3YHkBUnhWAz4oW5BidRtoJmtCwfDkSD7zdrax4dlUURXIwXpX0PfBkME/BuHqE7jnDDlVfS1bDaxPyr6Z4xwi1ibfs7y5lkHcggjmCNaw3p/0STC4gJZLFHQPqdZ1BE89RPnTuKY0J3oF4e6GGg0qVh1A0jTsoRhnKHKdIqVcxQA0NZ3GmXsO4TiITSrh9ntks9zEt2ZF7hu30FZLaxBZ8o1JIA8TW28Gteww6WxvGp7+Z9atjhvZnzTVaLjh8SGAgiez4U9VMs4zK2YbjQVYMFxGQM2vfVXH6IKX2FKrvTk/4cd7j5NVhUzVY6fPFlB+39DSrsZGfuKaYU47UigEby11Liurji6AUta9UUsLVSZwFKivFWnIoAshYxJBHjQZcPHqfiSaP36HOlKwkQW6UFp4rXkUDh3hi/ir4n4A1gnE/+9dj/MufFjW/8NH4i/6v9prAMVrdbvc/7qrjBI1bEyqGN5jt2FQxirnd6UZxdrrR2u/w/wCabGGHf6VkkvkXiD1xT88voaeXFt2Cpq4b+4pX3fw9P6UKGIZxkCSNqAYLpg1y5C4djb/XBk9mYgDQVYsbgvaW3UGBEFojKG0mTVd6D4Qe2yhiFWAxBGWAwBmdhE1wVGy0YSwbty2hWM52nWN60Th/AkQDMAY/RHu+fbVP4RkbiWdDob11QAOqERcqsrbHNBPdRjj/AA6619nTGGyDl6kXIEDtVwNdeXOrRhuiEp0rO4Wv/ud3uD/AKBVxFZ90LxCnGOvtluuqOCwMltVGbcnlVl6RjEnJ92uInvZg5idojqN30UtnOSSsOGs0+0bCi7iACSMqrBHfM0RGK4oHyZ7BOQsCIKnUCC2QQdTp2UE4y983T95y+0hRCHSNxt3EUXFo6E7eirYzoZcOHu4hLgIS4FKto2Ugaz2glRHZVau4J1MEbc60/GX8uBCf5l4k+CKPqR6UAPDC6MY5ad5rlG0O8jA/A+Ffd2+9XYYW+sF27YJJ7K0jhvE0voHSYI2O69xrOOleK61vC2tcxBeOYGy+G9Wrh+CNoAg8tQOfdT1RJ7DSXNZqXaxJG3xoVZPbvUlWogLbgOJRo23yoR9oN8ZLQ7Sx+AH1pdkSPEfMUJ6V3gcLbdj1kYJP72keqj1ocfJ0XTKy7V6KhW781KSpWVF11eEV1ccXhaUKbU0oNVSTFrT4FR1apINEBHvih7ipfEcSttGdyAqAlieQG5rHuM/ahdZyMMiqk6M4LMw7SJgfGklphRqTVT+l/TRMKTatqLl6NRMKk7Zj291VrD/aXfyOLltCxUhWWVhuRI1kVSLt0sSzEszGSTuSd6VjJFhu9O8cWzC9k7AiqBrpzBPOh2GdnIYW3aCCSgJ2MnuqMjJbgsA76EKZypBIIuD9IwBpPPWlnEPcXKzEgRA2AjSAo0GlBS49DcbNmwHEreKZLlrYtdkHRlPV6rDkaLC2oYLKgnYaAmOwc6wzgHFnwl5biyIOo2DDmDWoYvhdvG4uzjLTBbaC2wgdYkNmyn4g+FK1fQyfEty2ABOldjMEVtNcYQo0UHQsToPjFD+ALihxW4l+4Bhyma0sgTqAmVoknR5Hw50W+0fiORcPbAlrlzQc+qI+bCgotdh5Sfgz/wC0e464TMrwG9mCBpuSNQN9J37azPheLa1cDqdR6HtB7Qa0X7QsFeFu7h4ko6s0bZQMwieyazHD7iqUhHZ9NdFkTEfd8QqqjKstlUDOGWAfI/Ost+1/irHiNxEOQIqKcpIzkqCS2uu4HlV2+yXjS3LaodGRMp78ugPp86z77TeHucXdxUq1q85yFWBMJFuSOwlDB5jWm8i0DeAYprTC+ph7TKwO2h3HnHxNfQhtWMclu8ly5kIOU23ZBvrI7ZHOse6E9DXxFvNeUpauGM3aACQw8+fdWw9E+jy4Kz7JXLCSwnlO4FButnSVqhhujKzIxGJ8M6kehWqd0jsezvsmZmylQWaJPVU/ogDTbblWj45H3SDG6nc+BrOOPENffQ7g67zA+Rrvc5CY4VLoax6ThbPe9706lQsdiCLSqhjkY300j60XxK/4ex/+0+rx/wDzQi6QiXHb9AM3oJFMukPLsq/RnD+1xdy6drfUXx2+h9avOJuQCewfUUD6I8PNqwob326zeJ1g/D0oxiB1W7xFEA7Zu08b4HOhdi4TUi2J1rmcW7hzhgPAVRvtRxWTBBJgtdBH+gE/MrVw4WdD3EfOhvSjgNvFNYzyVU3XgaAlsvyimXQF2Z9wS4SoJ3o8lNcV4SMO4ySVPbyNPINKztU6Ko9rq8NeVwSrf9RXv825/GaSekN7/Mf+N/zoKaTJr2vbj9GDYaXpPfB/7j/xv/8Aan/+qMRyuvH7zfnVYub06H2owhFvoErJvSLpJiLlpka6xVoBBJ1E7VUUolxUyp8qHWbdef6uKU9GjD+Iq+9NF6Xc1ry3azac6yluzy0CT2k1aeE8KgZm9OymujnDhGY6ty7qn461cUwyuRyKTHwOlZsk70jVix1tky/wlbixAFWT7NFIttbZh+HcZd+w6Hw/Kqvg+G3yhyksxiFzAGOep51GxGBfD3mWJZcrtl1AzKHYfurJEnspsLa2Lnpl86T4y597aGEWXIQjmnVI19daj38dcxGKzsxb2HtMs8sktP8AFHoK7o3aF++wJAQWWfrjRSVIBMdhFGeiHAQcO1xpF257Q5SNgdsx5akn0rTjabSYc+RPGlHwgX0r46oxBVgWZ0ST2ygBPZvWR4hcruCIKsRHZBrQ/tEw7JiB1CBlSG1hiBDQfGNO4VW+OcIa4ov2wSWVcygSSYEkRzrpP5tLogorgn5LN9m+DuBWuiQrdVR+sNM8jmJyjyo90/4E+It2/u65mJBCjmD8BE1XugfFcRZypcByKshLix1dwROo51oPR/GF2BykAdaBrpNGMk3xA4tbCnRbDHDWbVkyCiqp5SY1PrPpRzE40omYiSDE9x2J7vyoet1WZSDrPhQDinG7ha/YC5TJGupIWDHmAfWl9RSgJGLl0WNOLkg5ohpCgRrpuSTWS8c46bd+6mUHKxWZ7KuXDcNdRvasMyR7xUkCdgAxrLOkN8NibxGo9pcg9okwah6JSlakC2XrBcR9thbJy5cocbzP4rmfjQHjOPZcQtnSHUE90Ek+sRRLo6v+Et+DH+ZqA37bXOIuIlbdtdeyRoP5m9K2ySWhU72WXCHQGpV5uqfA1Fw+iil3W6pFKMeWk2FTEqOgipNnceIoMIdwA6rd5AFMdIuKGwbeUAgAyOZ1AAHfUzBW4TXt+hqNxOyDdVjqQsDukkk+O1Fp8dHQavZWuluPXIrt1RKnXSJ+VCLPGbEf91P4hTP2oYgC2q82YfDWs/sGm9u+2c5UaP8A+r2f8xP4hXVnhFdR9hfYOZMDV5m1pkmm84Haa9NmUXf3rgp0qP8AeJOmn99tE+G6HNz5VOORK2M42SrfRd7gnPlPYRIoDxvCtZPs2ENue8ciO41eE4sLdss3ITWe8Vx7XbhdzJPw7BXnZ/lKzRjdKiIhp/DXgpMifp3ilpgT7PP369w7SKilKg/odaLJwi/Gxqw28cYjeqTw9ytHLNwuND8YrJOOzfilaD3C8eyNLLosSxIiCQNBM86K3bTNibrBepdsqgeV3bKCQGPJVJ8xQTgqKbnsnhiQGAJmWltJO0AE+dFeOcMbqgOII03OUjca+Pz2rRjhSIZW5SpBexeVXykBHbqmOag6AkbjarRhLpAEA7ctqzWzgroGdroOUGAd9NdxVw6G9IFuoVzQy7zyPPQ1a6J5MMkjun1oXMCz/qOgXu16xnvmh/RZrKBDddVgDQ8yANgNTVi6beyPDLwQglcrxsSVZWPqAR6Vigxpa5n2Omk7QAPpQk6kmLH8K/Zo/Hkz4m7csmUdVCkgjKVWCIOvLTxqydEsKwGaY05GPmIqkYLiqlUzHKCmckwBAIXXzNXTo1x7DgAe2t94k/lTY0rsWUnSRcMLbzHU6jkwUT4Eb1ROJcHxC3HvNLszkQJZgCCNwIAAgb1cbfSDCgx7dD3asR6CpmPd7llmwrdY6rECSIOmYc++kzJS0dim4si9HcKv3W3bulmI1hs3V16o8hGlYP0khsXiCsQbt09mmdo05VrXE+lWIw9tWxFtrbbQQOse7K+vKsmxTF2ZzuxLeZM/WlWRYlSKRxvI7ZaOiLk4bXkWA8BpTuBL9fOwIkhSFCmATIOpnXn4VG6JN/hyP22+lK9mV32JJIHeZqkW2rJTVNofa8Kj8SxmRCRrGsdtP/dJEo+lA+kDlEykglvgKZ9ASt0IbpW42tr5k/lXtjpbfZgFS3Mjk351Xoot0Ywma8s7DU+VZHkkbPailZq3DL9w2h7TJmMSFnQx307i/ePdp6CmOFrJA7aDHphhZYO7IwJHWRoPmAa2J6Rj8mb/AGi4wvigvJFEeJ3+QoBZNI4jifaXrjySGdiD3SY+EV7aarISRIzd1dTeavaYAu41Rb76U65qHizpWrLKoslFbPMO2oo7aeBp3UBwSknuorrGn9kVhhLRdoncbv8A4DAcyv0+tRuiPRdsY2ZpWyp1bmx/VX6mkXUa8otr7zsgHiTFa1wfArYtJaQdVAB4nmfMyfOllG3Zy0Dm6J2QmVFy6RI+o51nXSPo89hz1YG+mx8K2pDSeJ8Ot37TKwE8jzB5EVKUb6GTMXweD/B9oBIj0PKar3tnDHrMDOsEj5VqOHwhQMpSCpKuI6rA8/A1X+lvRtVtjE29BmVbi+Oisp+BH5VGKabKudpIA4Djd3DtmtFZI1LKr/Ftasf/AFc2Ksm3cRVuqysGSQCIIJGsqZK+TGq3ieEncTGneKldGeHE4pFaMpmTyjSZ7KdNdC7D3G8e2HtW/Z3CXaWLECQswoAMzJDansFQeH9KHtqAip+0WXMSe2Z8fWrJhOjqYrDe2cEkovswZJyr1p8W1gcgRzJpjBdG8JEuLh2jI+Uc/wClPFWWhCc9pg1ekF99QwSZELpv3kmoF7AFUzzE9pH07as9vo1hgAJYb/pTPqdPKnE6LYPmWM/tU7g2O8GV9gE4e57C03s3j2ba5TGX2gYGeyADUno4Jdu5av1rFWURQGUKqxA0AAH9KrWMxGGRy+HRgz+8ICpOuq8x6VHJBRXYssEl4I/CL04i8p5BCvgJB/3LV3Xp2uGsm2i+0uaQdkXTXMdyQeQ9RWeEhWZ9iwgwTtpp8BXmBw13EPksW2djyHIdrHkPGs/ufR0cVbkP8Y4rcxFw3bzl2PbsB2KNgO6hTXC2ijz5CtI4V9n1u0puY5jcYAkWrc5AY0zNu2vgPGs1fHQxWMp2jaPKqQwtu5BlmSVItXBMM1q2FkGesewSAani2WIgzEz/AEpOIBCKQAZC7mI01M1XuJ8ZjKLZIZZ6wOg8DzrTJLHpmWKeR6CXFuIrZ0X3zy/pVSxGIZyWYyTTV66SSSZJ5mmi01knkcjbjxKH+R0XKtnRdAJPaYqucOwBcgnb4mrtwzDhFGkV0IO7J5ciqkXjoxYzNP6orGukxClx2k1tnRbEoLTEsBrGunLSsG6XX5LR+t661pl0kZYdsq4EE+dPLTNsU8tXj0KxyuryvaYUW1Q8XtUpjUTEmr5n8WJHsk8Nfqx2EipoYeR/v1oZww7jwNFbFprnuAlhuACZ8qw43VmiS6DnQnCziSx1CKWHidB9a0a01Z/0P6i3DrMgR2aH86vWGcQKpLon5CKGvWeIPr8j8KQlJv8AumpjE63YR16wHZVJ+1bBezwn4eiG5bZh6rp/qZKs+Dxek8p3OgHhO5rulHD/AL1hWtqQdG8+qYHrlPlXPaORkHCsQQi8+XnRbh9zLfQqurSpH70L9Zqu8Gv9UqRpI8qM8NxWW9bMTBkeUEeOsVm5fI0cLjaNDF2Wca9UgDwjSO7ceVRkx62WC3LSZSeq4WYn9F17O8VXuGcayIrNJGVVPdElT8SPSp9zjlh9Pf56bg+VaIvyjVjhygafgOHWiOtZtqf3F1+FS24NYj/s29exQPiNayPFdM7B0drpj/8AI527OVD8D01uz1FEZtFZmMLOwM7xzqzaM08codyLh09wLWRktKSrdaOZUcp567+A7azf2rBzJmOUfpc4/vetFxuOvXkANtzsROu41BkeVDLfDbaMbl0Mp3/EEAHt13rD6hO77RoUnCPydlWw2Fu3GAKuoOvWESJiQDvW2dC+ja4e2jBtxMAR7wE5jzNZ7e6UW0UplF4a5TMZDyKtG3dTlr7SMUqBEWyIEA5WYj+aPhSQcVtiSUpo2O9aEHSay/pfxPhyEj2SX7o3AAgH9p408tap3FOlWLvArdvuVO6ghVI7CFigQM7b7AfICmllT6DDFXYS41x67fMNlROSJIXznc+NBXu0nFOQxRgQyzIYEERuCDzofdcmhUpbkBzjBUh+9ilE93ZTeG4wFMm3m/1R9KiC0KWuDHfTqMUQlkkwunS119y0g8ST+VdjOkeKcgZwgIB6gjfvMmhlvBKTEmrFwrhltnGZS2w1mNO4UznRMf4HxC7LJcd2BQEE7AiZBPmKB9JLkmByq5dIMQMPZQKnvaQNIgeFUfHnN1u2ujbdh6QMtinlFciU8LdakSYiK6nMldTgGyai4japBNMXhpVsvQkeyT0ewLXHgaDmfnWn8MwSWgAg8TzPjVP4EoRBHavyq5YS9IFeVKVs1VWgRgbRR8QI0F0ifHUfAioy8WtA5TacxoTpy8daLhoxF5QYzLbfUdUyCpn+Gqm3vt+823iabLkaimjsWNSk0yyYTjNgHe5bPbDD47fCjlriWa31LqurdWeYnvH1FUtKKcEtQ8oIPMgA/A1HHmblRbJgUY2i3WmAjY9m5j12qdYxEehoEcSw3P8AIFqDxTixSy7DuWewtp+darpGdRM9wRi8yzo7nUDtJI+dHlwiW+sJnffn3Cg4xVtCCdwSe/WmcZx5m0UeZrK1KT0aouMFsOfeiBCoZ8NPyrxeJXEU5yo7AdSR3U1w2+720ZZGhzZgDrpsTyNJtYeGbPladRqQAZ2rq3Rogk42gBj7gNxyq5UJOUHkKP8AQ7gty66tEprOu0aifn3xUvG8Ms3QvtTdtuJllAdN9NNxU7o9fw9ksto3MzgKQZjQ6sm+u+hM1ZTS0efPTdFp/wDSWQMWuTIMZs0DeCCu3nVT4tcKkJevNdyg9RGPUOkasI7dhNXjhnEerlvddCNLg5fvjcHv+VCuN8AtEk9U5iDnG/j2U88Vq4i483F1IpFsA7ADxJ08jXo02Pwo7iOjiEghyIiYkye3XnTPEUt2U9xmflmBI8+UeNZnjfk0/wAmJCwPD3vuEtKWYmNNh3k8hWrdFeiVrCAM3Xvnd9IXuQHYd+5qi9CuOhMUntjllWUKq82iCQu21ac3Eratla4oPYWUHz1qmLGnsSWVyMA6Ut/jsR/898fztQltTFTelbH75fJ/zrpnkeuxkd1Q7ba00u2SscVYFclKFctIcP4a5B1o5wS5Lz3H4UAtLqKsfRxQXbu0/OgwB7jl0jDFiAdwBvvlGvZvVAuidK0XpA6rw+7qMxawkcwCWcn+QVm73K141UEAZVacK03OtKD1VCsVFe1011GwUQgJpFwTpTx7tvnTb1efRNdlgwfVBXw+FWLht/Sq3YbXx+o/pRLh+Ijfx/OvG8tGp/ZZLlkN1h78AeIE6fzVSLsi7cB5O3zNXLh1z2iZoIBmJ5gHQx2Hvqn49YxF0ftE+uv1psq+KHwP5j9s0f4HaDTq/ggqvJtRXhnE3tggQR2Gs+JpStmrNFyjSDtzDAmANT+u0nyUH50N6fqLWBCiRNxNvMkseW30qXh+kMboI/YhfpQvpTi/vdtbYlFDBjzmAQB6mfKtfuwS7Mnsz+jOJqTgrOdwOXPwo3b4BbG+Y+cfKn7OCVJyiKlLPGqRSPp5XsnYa5pG0DSi1vCJbTM6gmNSwJ37hyqt3r+Ud9HbHEmyKHUaCM2+YftL4dlLijey8oykqgJtKXBazcAAOy25nxWZjvpi7g1dZj8QESE6oM88pMrHjTmHuW7b57aspPvKBKkTyO9N8axztHs0yxuxMEnuAqvBEY+nyPtEVMYbJzJdvKRoSCGg9hGhPmKLWOlKZIdmZjJOVQgjuy7d9VK7h7zGWck9tJODuEyVDfCnjcQv0eT6L0nSK2wEZxylY07JkiKjcb4irKPZlnYiIAiO87x61XOGTbnOmhj9oAiTMCCN9xrVl4fxIxqFurzEhmHbBifUedFwUtsyZozg9xohdHUe05uspL8iYKjt0ipxBJM6k668ye2itrG4ZxCuFP6rCCPI0s4ZSJDKfMD50/EzuTYCTCgiCAe2RuaZxmCi1ciE6pg9lWFbIH12+Yqr9KuOIA1lA2bYsIUAHkDuaFHJNvRVENOg1HtU+tRNQ7aq1dF8PCk82MeXOq5hF10q9cDt5skDsP1pDgS2CzX8SX1RxlG+6EAT3iDHjVW4lgjbY7xWs2+G/hhOYJJJG8mh2K4CGkNr5fKrc6LLEmZRNLWrxjugxOtsx5UDxfRXE29fZlh2pr8N6eOZeSU8TWzzh/Ds9sNrrPzIrqtnAOGsMPblGmDuDzJNe1oM3MzUUi7XTSbtWk9HIKYB5VfAfAkU5dvgMFOxBJ8tQKhcNfqeB+BrxHl8593NHp/QGvMr5s038TR8EmVQBtAjmD31UuPJlxDSIzAH6H5VYOFOrrNt5XsB0HlMioPSDhWeDJBGxEn50+SNxoTHLjKwMrRzp1cRTAwqD37wHpTTpY/zmPgv9KyvAzYvURCAxgFN3OJDlQbE3V2QGP1nI+AFIS7oCN53oe19nPP9Bg4xm2FD8RxG4s9QiOZ/pSxfMT61HuYjsNPGCQkssme8IHt7yhzIOYmOwA1ZFxcDUCFMazy7CKreDxoDhhCk9UsANAdzVnC5RG8yT3z/AM1eLo7HmcHaPBxBTsPnShiC36J9KbFkDbTw0p+xYzmGJgd/wpudeDWvXtdxF4cF9kPkPqRUv/065+qP5fzrx8eUGVAB5TSBjGO9xvKK7m/Asv6hkfS0e3MJdXZD/EooffwN4mQmvbmP0oxhbik9d2I7miofSFGtKLlpwVBgoZmNw8zJHIxEUW5EZesyT0yAbGJ52w3kG+etKw3Db91vwbcHaLakAd08vOrHgAl2z7SzdPtgBCW1Zhn3yNJbed5EUa4Dx0ZGLqQ4Y5lUalx7xA8FJ/0mk+XRJTS/tX+jNuOPdwlw2XH4gCmZJjMARHbv6zVcBJJLakkz86vf2wWf8Raufr2h55WP0IqjYVC5CqCWJAAAkknQAAbmuloWUnIcFOrTuDtBgZE6gDedmOnKdBvTgwm2s6ToJ5D3ddd+7apckUWCbipIkYHY1oHRpSCkDefh/wAVR8BY015xy8T61dej9+FXbQnUmBsT60vJWFemn2We9cfkPhXWbuaAwE/3yqBc4mYBjYtoDJ0DHURp7tPWeKGNVVoJ62bSCVEKQNffjlsabka/48q6CqWhG+n986eXCg6qw8J0ND72OIcADszAHrN1XMKsa+6NZojw7E51mApmNDIIgGQdO3s5U2nok4SjHkegEcm+NdUqT3V1NQnP9HzEDSHrg1JNb5PR5yRM4OdWHaKdxC5bQHa7H00+tR+EPFxezapXHjDZeQ1HfNY59joiYe6V2JHgYp+7eZhDMx8STUNT/c0v2naR5UjGENZHKpImAJG3n60yBP8AfxqUoilYUNfdu0nxpa2x2U5XRShOV1GhkTTF7Dz7rCnpptk/sVxxFbDt2fWrTwK5nUIT1kA05kdvlVezEVIwfEmtOriDHb8QYp4vewMtv3U0vCrGY9n/ABQzB8de4x90AawB9SaNYO3K+P8AyaeVeAbbogZR2/P8qWlsd/ofyoraws7H4AfSiFrBgfpN8PyrrX0PxYBtKJACsSeXP0iiNvDswI9ncAIKnRoKndTHI1Hvrkx9pZ95l636XWWND/pq0Lh17X/iYfI0VL9C8dlDwjHA4iLntBYfUAZkJHbpBJH0ozwu6BiLvsxo2bKNz+IsKf56McY4It60QshxqrEkwd46xOhiq30UDJiArghlaCDuCKV2gsd+2FgDhV5qlz0lB9KzrAFhcGQkNsCNxOn1q7fa/fnFWl/VtD+ZmP0qj2WhgRuIPoQa7IvAVV7JJskaQxEwDlInwpYtMIJBA17eW/hXtrFkKBC6dx13317zXLf5ZRGojXYxI37hUdl6xeJMK4BCIMHeI8N6v/RmMhOmnfEc6olq7ETHMnzM1onRawPYZiT15gHbTu9a6NtjJY1+MmS7rgDMSoggHXmYifUUr7yoBmAetpI62UkGPQ0qxhoTITrIMjeQwI5coA8q9ODXXVutmnbWSzcxyLmnpmjlj6bZMs4pBHXUHbceY3pdnGBgGBDA6iNP+DQ0cPUEEFtIgaQIMqPI07ashVCydBAnsG21GN+RMnt18WwqLnea6oq3VFeUxE+dK9X866urYzCLwW6+I+dEOkfvr+7XldWXINHsELUhBXldSMPklLS66upWMKrq9rqU4bP1r2urq44QaauCurqICfwX3vKrYT1rPf7Tz0rq6nAvyQWwx186n3DXtdRRqfYC4p/52H8bX+56tw+tdXVyJeSRbqsY8f8AuHkn+2urqMugS6Kz9qv/AJa//Ev+5qp1qvK6hPsXyPrTtncV1dUgeQpi/oPlWo9H/wDxbP7grq6jHspD8v8Av2T509KUm1dXVQquhaV2Irq6gcRxXV1dRHP/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dirty="0"/>
          </a:p>
        </p:txBody>
      </p:sp>
      <p:sp>
        <p:nvSpPr>
          <p:cNvPr id="11" name="1 Título"/>
          <p:cNvSpPr>
            <a:spLocks noGrp="1"/>
          </p:cNvSpPr>
          <p:nvPr>
            <p:ph type="title"/>
          </p:nvPr>
        </p:nvSpPr>
        <p:spPr>
          <a:xfrm>
            <a:off x="457200" y="87474"/>
            <a:ext cx="8229600" cy="857250"/>
          </a:xfrm>
        </p:spPr>
        <p:txBody>
          <a:bodyPr/>
          <a:lstStyle/>
          <a:p>
            <a:r>
              <a:rPr lang="es-SV" b="1" dirty="0" smtClean="0">
                <a:solidFill>
                  <a:schemeClr val="tx2">
                    <a:lumMod val="50000"/>
                  </a:schemeClr>
                </a:solidFill>
              </a:rPr>
              <a:t>Principales resultados </a:t>
            </a:r>
            <a:endParaRPr lang="es-SV" b="1" dirty="0">
              <a:solidFill>
                <a:schemeClr val="tx2">
                  <a:lumMod val="50000"/>
                </a:schemeClr>
              </a:solidFill>
            </a:endParaRPr>
          </a:p>
        </p:txBody>
      </p:sp>
    </p:spTree>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1840" y="0"/>
            <a:ext cx="3816424" cy="637580"/>
          </a:xfrm>
        </p:spPr>
        <p:txBody>
          <a:bodyPr>
            <a:normAutofit fontScale="90000"/>
          </a:bodyPr>
          <a:lstStyle/>
          <a:p>
            <a:r>
              <a:rPr lang="es-ES" sz="6600" i="1" dirty="0" smtClean="0">
                <a:solidFill>
                  <a:schemeClr val="tx2">
                    <a:lumMod val="50000"/>
                  </a:schemeClr>
                </a:solidFill>
              </a:rPr>
              <a:t>Retos</a:t>
            </a:r>
            <a:endParaRPr lang="es-SV" i="1" dirty="0">
              <a:solidFill>
                <a:schemeClr val="tx2">
                  <a:lumMod val="50000"/>
                </a:schemeClr>
              </a:solidFill>
            </a:endParaRPr>
          </a:p>
        </p:txBody>
      </p:sp>
      <p:sp>
        <p:nvSpPr>
          <p:cNvPr id="3" name="2 Marcador de contenido"/>
          <p:cNvSpPr>
            <a:spLocks noGrp="1"/>
          </p:cNvSpPr>
          <p:nvPr>
            <p:ph idx="1"/>
          </p:nvPr>
        </p:nvSpPr>
        <p:spPr>
          <a:xfrm>
            <a:off x="179512" y="1167595"/>
            <a:ext cx="8712968" cy="3373022"/>
          </a:xfrm>
          <a:noFill/>
          <a:ln>
            <a:noFill/>
          </a:ln>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a:r>
              <a:rPr lang="es-ES" i="1" dirty="0" smtClean="0"/>
              <a:t>Popularizar la educación fiscal en la sociedad salvadoreña.</a:t>
            </a:r>
          </a:p>
          <a:p>
            <a:pPr algn="just"/>
            <a:r>
              <a:rPr lang="es-ES" i="1" dirty="0" smtClean="0"/>
              <a:t>Ampliar la cobertura de atención de Instituciones educativos, docentes y estudiantes en  los diferentes niveles educativos.</a:t>
            </a:r>
          </a:p>
          <a:p>
            <a:pPr algn="just"/>
            <a:r>
              <a:rPr lang="es-ES" i="1" dirty="0" smtClean="0"/>
              <a:t>Evidenciar cambios en la estructura fiscal del país.</a:t>
            </a:r>
            <a:endParaRPr lang="es-SV" i="1" dirty="0"/>
          </a:p>
        </p:txBody>
      </p:sp>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05577"/>
            <a:ext cx="8075240" cy="3394472"/>
          </a:xfrm>
          <a:noFill/>
          <a:ln>
            <a:noFill/>
          </a:ln>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lgn="just"/>
            <a:r>
              <a:rPr lang="es-ES" i="1" dirty="0" smtClean="0"/>
              <a:t>Establecimiento de alianzas regionales para fortalecer la implementación de la Cultura Fiscal.</a:t>
            </a:r>
          </a:p>
          <a:p>
            <a:pPr algn="just"/>
            <a:r>
              <a:rPr lang="es-ES" i="1" dirty="0" smtClean="0"/>
              <a:t>Fortalecer los planes y programas de estudio integrando la Educación fiscal a partir de la Educación </a:t>
            </a:r>
            <a:r>
              <a:rPr lang="es-ES" i="1" dirty="0" err="1" smtClean="0"/>
              <a:t>Parvularia</a:t>
            </a:r>
            <a:r>
              <a:rPr lang="es-ES" i="1" dirty="0" smtClean="0"/>
              <a:t>- </a:t>
            </a:r>
            <a:r>
              <a:rPr lang="es-ES" i="1" dirty="0" smtClean="0">
                <a:solidFill>
                  <a:srgbClr val="00B0F0"/>
                </a:solidFill>
              </a:rPr>
              <a:t>Educación Superior.</a:t>
            </a:r>
          </a:p>
          <a:p>
            <a:pPr algn="just"/>
            <a:r>
              <a:rPr lang="es-SV" i="1" dirty="0" smtClean="0"/>
              <a:t>Fortalecer el diplomado de transparencia para la </a:t>
            </a:r>
            <a:r>
              <a:rPr lang="es-SV" i="1" dirty="0"/>
              <a:t>participación ciudadana en el control del gasto </a:t>
            </a:r>
            <a:r>
              <a:rPr lang="es-SV" i="1" dirty="0" smtClean="0"/>
              <a:t>público.</a:t>
            </a:r>
            <a:endParaRPr lang="es-SV" i="1" dirty="0"/>
          </a:p>
        </p:txBody>
      </p:sp>
      <p:sp>
        <p:nvSpPr>
          <p:cNvPr id="9" name="1 Título"/>
          <p:cNvSpPr>
            <a:spLocks noGrp="1"/>
          </p:cNvSpPr>
          <p:nvPr>
            <p:ph type="title"/>
          </p:nvPr>
        </p:nvSpPr>
        <p:spPr>
          <a:xfrm>
            <a:off x="2771800" y="0"/>
            <a:ext cx="3816424" cy="637580"/>
          </a:xfrm>
        </p:spPr>
        <p:txBody>
          <a:bodyPr>
            <a:normAutofit fontScale="90000"/>
          </a:bodyPr>
          <a:lstStyle/>
          <a:p>
            <a:r>
              <a:rPr lang="es-ES" sz="6600" i="1" dirty="0" smtClean="0">
                <a:solidFill>
                  <a:schemeClr val="tx2">
                    <a:lumMod val="50000"/>
                  </a:schemeClr>
                </a:solidFill>
              </a:rPr>
              <a:t>Retos</a:t>
            </a:r>
            <a:endParaRPr lang="es-SV" i="1" dirty="0">
              <a:solidFill>
                <a:schemeClr val="tx2">
                  <a:lumMod val="50000"/>
                </a:schemeClr>
              </a:solidFill>
            </a:endParaRPr>
          </a:p>
        </p:txBody>
      </p:sp>
    </p:spTree>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3273828"/>
            <a:ext cx="7848872" cy="1296144"/>
          </a:xfrm>
        </p:spPr>
        <p:txBody>
          <a:bodyPr>
            <a:normAutofit/>
          </a:bodyPr>
          <a:lstStyle/>
          <a:p>
            <a:r>
              <a:rPr lang="es-ES" sz="6000" i="1" dirty="0" smtClean="0">
                <a:solidFill>
                  <a:schemeClr val="tx2">
                    <a:lumMod val="50000"/>
                  </a:schemeClr>
                </a:solidFill>
              </a:rPr>
              <a:t>Gracias por su atención</a:t>
            </a:r>
            <a:endParaRPr lang="es-SV" sz="6000" i="1" dirty="0">
              <a:solidFill>
                <a:schemeClr val="tx2">
                  <a:lumMod val="50000"/>
                </a:schemeClr>
              </a:solidFill>
            </a:endParaRPr>
          </a:p>
        </p:txBody>
      </p:sp>
      <p:sp>
        <p:nvSpPr>
          <p:cNvPr id="29698" name="AutoShape 2" descr="data:image/jpeg;base64,/9j/4AAQSkZJRgABAQAAAQABAAD/2wCEAAkGBxQQEBUUEBQUFRUVFRQWFxcVGBQWFhYXFhIWGBcWFRQYHCggGBolHBUUITEhJSksLi4uFx8zODMsNygtLisBCgoKDg0OGxAQGywkICQsLCwsLCwsLCwsLCwsLCwsLCwsLCwsLCwsLCwsLCwsLCwsLCwsLCwsLCwsLCwsLCwsLP/AABEIAOEA4QMBEQACEQEDEQH/xAAcAAEAAQUBAQAAAAAAAAAAAAAAAQMEBQYHAgj/xABFEAABAwIDBQQHBQUHAwUAAAABAAIDBBEFEiEGMUFRYRNxgZEHIjJCobHBFFJyktEjM2KC8CRTssLS4fE0c7MVFkN0ov/EABsBAQACAwEBAAAAAAAAAAAAAAAEBQECBgMH/8QANBEAAgICAAQEAwcEAgMAAAAAAAECAwQRBRIhMRMiQVEyYXEGFBVSgaGxIzNCkRbwNFPB/9oADAMBAAIRAxEAPwDuKAIAgIQC6AICUAQBAEAQBAEAQBAEAQBAEBBQBYB5zDmFjnXuZ5WelsYCAlAEAQBAEAQBAQgLXEK5kDMz78gBq5xO5rRxKw3pG9dbsekc02n9JVRBIWRxxstwcS9w/FbQHp8VEnkNPodBi8HrnHcmz1s56VHSODaljBfi05fgdD8Ejkv1GRwPUd1s6bSVTZWBzDcH+rHqpaaa6HPzhKEuWXcrrJoEAQBAEAQBAEAQBAEAQHlzrLDeur7A1jF8Qke0uYSyO9gRoXdb8lzmfm2yW4dI/wAlviUVqWpdWa3JO/g9/wCYqmWRZve2W/g1ta0ZvZ7HXhwZKcwOlzvHf0VxgcRlzqM+zK3MwYqPNA3EFdIUZKyAgCAIAgCAhASgOXekjah1NVhjN8cIy9HyF13flDQO8qJfZqWjouE4Stq5pe5y2GGWrls273vN+pJUPq2dK3CqG30SIq6J8DyyQFrhwKw1pnrVKNkdx7HUvRdi0jJGwSm7ZWEs72C/+EHyCmY832OY41jxa8SPddzqIUw5olAEAQBAEAQBAEAQBAEBYY28iB9uVvPQqFxCTjRLR74y3akafW1he1rdzW6ALkLsmVkVH0R0FNKi3L3KtRQRiAPDvWPBe86K1TzJ9TSF9ju5Guhj8PH7UDqo9PxrZJv2q2dEpT6je4fJd1X8COUn8TKy3NQgCAICEBKAhASgOL+mrCnNqWVABySRtYTyewu397SPIqFkx67Oo4FenW6/XezRsGxN9LKJI7XHNRYy5WX9tKti4yKuM4q+rlMslrmw06LE58zPTFx40w5Ym6+i8OqK2E29WmZI4nq9hYB/+j5KRj9Zr5FLxxxroa9ZNfzs7MFYHHEoAgCAIAgCAIAgCAIAgKNVDnY5p4gheV9StrcH6m9cuWSkaJWUxjeWuFiFwmRRKqzlkjpabY2R3EtXjReW2e61svsAw50sgNjlB1P0HVWvDsSVtifoiJnZMa4a31N7aLLr0tLRze/U9LICAIAgCAICAgJQFhjOFR1cLoZ25mO8wRucDwIWsoqS0z1punVPng+qOK7YbASUDXSiRj4Qd59V4udAWk+se7yUCyhxWzr+H8Whe+Rp83+zX8JwgzkAyxRNJtmle1o62G8714RhzFrdlKmO1Fv5JHe9kNnoqGAMhIcXauk09c2393IKzqrUVpHB5+ZZk280+nsvYzoXqQiUAQBAEAQBAEBCAlAEAQEOKw3pbYNdxaqZLezWuy8dbgcxbh4rn8/Iqt3FLevUs8aucHvejAU5YJLyDMwb7G3HQ9e5U2O6lZua3EtLOdw1Hub5StbkHZ2DbAi26xXa1KCguTsc3Ny5nz9yqvU0JQBAEAQBAEBCAlAQgOM+lXaDt5xTs9ZkRcHi9hntYajiDfToOt4GTPb0dbwTD5I+I+7/AINIw+DPMxj7Wvu+hUWK6nQWPyNnR/RXtKRM6lkNmlzuzB1DSPdBO4aH4c1Mx7evKzmeNYK5FfFfU6sFNOYJQBAeXvAFyQB10Wrkl3Mb0WE+N07PamjH8wPyXjLKpj3kaO2C7stH7WUo/wDlv3An6LxfEKF6mn3mv3IZtbSk/vPEtcB5rerMqtmoRfVmPvNetj/3ZTcXkd7Xforb7jd7Hj+I071srxbSUzt0rfHT5rR4tq7xN1nUvtIvoayN/sPae4grylXJd0e8bYS7MrrQ9OhKAxm0FV2cJtvd6o8d/wAFW8UyPCoeu76EvDq8S1fI0+MuDddM2o7uHna65KSnBafqXvlk/oQ3Jaxbc3520WsXDl1rqbPm3tM2nZd3qPZe4Y8gd29dXwmb8Nw9ijzl51L3Rm1bEEIAgCAIAgCAhAEAQHz1to3sauqheNftMkzXcxKAbd3+6q7lqTR3fDJ89MZr2S/0a/HIQb8V47LhLaNlqaR0UNLXw787mSdJGvdlJ7wfgOa93FqKmiljcp3WYtnr1X0O1bOY9FWU7ZY3DcM4+462oN1PjZFx3s4/LxpY9jjL9PoWWKbYQQ3DCZHfw+z+bj4KDfxKqvpHqytsyox7dTVq/bKok9gtjH8I1/MVVW8Tun0XT6ESWVOXyMFU1T5DeR7nHqSVCnbOT8zIznJ9ygtDG0ShgiQ+r/M3/EFZ8K/8mH1RmfwP6FzXD1/AfIL6hHsU5brIJa4jcSO7RYcdmVLRkqLaCoh9mQkcnaheE8SqXdEmvMth2ZsmG7dcJ2fzN/RQLeG66xZY08V9Joq11b9tmYyPVp0B6G2YnwC47ieFk2ZEYTh5UdXw/KoVLnGXX2PONkCZzW7mhrR4NH9eCpuJyXjuK7LSLDCT8JSfqYxrb3PBvxJuoEYeVyJjetL3Nv2Uhy0+b77i742HyXXcIr5Mfb9Sh4hNSu0vQzStSCEAQBAEAQBAEBCAIDkPpswktlhqWjR4MbyODm6sv3gu8lCyo9VI6bgN/SVTfzRziojyO01a4BzTzB+oIcD1aVDkjpsexvozfNicXiNHUU9VEZI3ZC0cC+1jZ3ukZWG/RbPKhVXqRyf2gyY498bYS8y9EW1BTCBjmx5gHWzan1rbr911T25E5/T2OSz+J35k9zf0Kqj/AEK4hPUxpFKSSy2jFt6Rn0LukyD961x5WcG/5Suhxfs5dZHmn0PH7xXF6PPYEnS1tdd40BNieB796g5XBcqiWuVv6GYzUvUtzG4kcBcE303G+gOqn8I4Vk+NGyUdJP1MWWxUWitNJmN19ARWlNZAQyFgBZBUhqXRkFji0jkvOdcZ/EjeucoPcXoy1Pi/a+3o88SdHHvO4rjeLfZpWPxaO/sdXwv7Qcmq7+3uZNmrWxNF3ONz3nTXoAPmuTnTKLjjuPXfU6uNkZbuT6a6G/UkIjY1g3NaB5BdfTWq4KC9Ec9OfPJy92VV6mhKAIAgCAhASgCAhAEBitp8FbXUz4Hm2YXa7i141a7wK0nBTWmSMbIlRYpo4eNl5Y5nx1Yytid7QPtX1szmDe/RUuTZ4S5fUuuIcerqrTp+J/sZUAAANAAG4DgqeUnJ7Zw11s7pOU3tnppWp4EoCChguaSiaZoC8+o5xzcri2h8wug4LQp282t6W/1F3SKPNe3LI4XvqvocOsUyplrb0UYGOebMBJsTpyG8rMnFdZBJvsRZba6bNfqFj6ghDIQEIAmhs8uWrMo8rDMmf2ZxvsJR2gDhuB4gHqq7K4dXa/ES8xZYnELKfI35fY6jTTB7Q5puCLgqmlFxemX8JqceZFRYNyUBBQEoAgIQEoAgIQBAWeK1vYxk+8dGg8+vQbz3KPkWqqG/U87Z8kdnKcVqzLISTfU68zxK5a6xzk2yolPmfMWS8TBLFg1ZJQEFZZg9tls0tOoOtuvMHgVJxcuzGnz1vqHprTJgkDTewcOTxf4tIXQx+1NvLqcVv5EdY8E9ooxtDep5u/TcFXZXHcq6W96+h6QqjHpouKOVjZGEt0zAObc2IPK+5XnCOM23PwbX110Z53UR+JFTFow2ZwaLC+i62ptwTZBmlstFuYPErrLWT0jaK2Y+oxVjOp8foq7K4pVQ9d2dDw77NZObHxPhj8ytT7YMaMphjcOZYb+YeCqqXGHKW9M6JfY1KGuZbK9FiEc7gGloubW1Fr9D/urbF4pVcuX1OY4n9nMrCXM+sfdF3iNE6F5a4WI+qnRkprmiUepRepFs0Lb16hm5bEY3kd2Uh9V1rdCq3Pxtx54lpw/K5ZckuzOgqlOgJQEFASgCAhASgCAhAEBpm19bo7Xcezb373n5DwVHxC3bK7Ks29GjubyVIQto8lqxsbJQwQnqCEAQEJ0AQHhvts/GFc8F195iYt/tsyWOj9u/v+i+kUfAirmvNssF7GpLcuocLggjTeLjeOq87I8y6HpVNRlto1ysw9zpBGCy1jleTkBtqc1/e6eS4zOxbK7Hzdn6n17gnFMe/HSh3XoYQiygdy/0kXWF0U00rWwAl3tXG4NGpcTyCk4lU52LlKji+VRTjS8bqmn09ze6ypc+2Y3IAFz0C7muHJHSPi9klKba7FstjU9wyFrgRwKxJJrRtGWns69gdZ20DHcbWPeFzWRXyWOJ1eJb4lSZkF4EkgoCUAQEICUAQEIDxK/K0nkCfILWT0mNN9jlmJ0szn3ljdc3cP2jLWcc2g63XJZEm5eZkf8ACr7G2i1FEeMbvztUduHuZ/BMj2JNDpox9/xNTcTD4LkexSpKVzpOzcC1xFwDx5W5raNe3orrceyp8s0Up4ixxad4Wsk09HiW73oC/wAMp2PBMjZTyLMgHm4rePIvjJ+Pw+21b5XovfsUH93Ufmh/Vbbo+ZJ/B7fysn7DB/d1H5of1Wd0fMfhFv5WY/FWwxGNzWytDXjNnyG4vwynf+qs+FWUxyE1+5pbwi9x1GLK1fiVH2ru1FQH39YXi0+K7GPE1FaUkeX/AB3Il15GW/8A6hQc6jzi/Vbfiq/MjX/jWR+RlGrrqPKezMub+Ix2+BW8eKwXxNGsvs1l/wCMGari1aHEWI03W1VPxLPjfqMex2X2d4HZhbstfVoxF1UHWGWwHFzA7UkDdccAd4PRTMLK+72bfb1KTjXCFn08qemuxtlNW08jSXufmv7nZlpHi4ELo1xaqWtNL6nzqf2Zy6+ji2/keu1p+DpfKP8A1L0/E6vzI8nwDM/9b/YjPDwMnlH/AKlt+JUvvJGv4Bm+lb/Y3f0fYk14fE0k5LO1tuvruPC481W5d1dslKD2WOJhZGNHV0Wl6bN0UMlkFASgCAhASgCAhAWeKutC7rYfmcB9VHyparZ60LdiNUx0/tiOQA8guUzt+IXuEv6ZjioRNKUjrLBle7LeaQ+o/hG64ced7lo57lKp50k2c7xy2jlUV8Rj6+pMsjnnS5W1k+eTkck2m9lOGmY+1ybh1yN2ZvEA81mLWvmTMJVStXidEbK6PPHnjbZrQBpuGmgC8JwlJcy9O53VMow1BfoWq8CWFgGF2l/dt6yR/wCNqscD+4jaPqanth/1sv4h8gr2zuT8P+yjC2WhJCAICUMBARZALICDohhtI6B6HK8MqHhxDW21J0FrH6hqk0SUH17HO8bknVt9kdZftDCDYOzd2g+NlmXEKt9Gci74IqRY3E7jby+i2jm1t9QrosyDHhwuDcKWpJraPVPfY9rJkhALoClUVLY25nkADn9OZW0YuT0jSc4wW5MwmI7SdmLiJ1ubjl+FiVMqw+fuyuu4io9kYqo2mdOzIGMFy03z/dcDuy67uaZXCXOvSl+xjG4yoz24/uYjHpyZs4Dm34H+tVx3EsKyqXNJdDrOGZtV1eovr7HinnzjqqScNMt00Vo4w51jxBCVcvN1NbG+V6MLVV7ixsLhbsy4W43upc5vSXoj5/m8/jS5vdninopZP3cb3fhBK0jXKXZEVQcvhRbVUTmHK4WPLefJNaNoQlKXLFGxYYXRU2R29xzEcuQK1ss1FxXqdzw/HlGEXPuiFELUIDDbRj1Y77jNF3fvGqz4f/cRmPr9GahtZIHVsxaQRnNiN27mrubTfQscSLjStmLhic9waxpc47g0Ek9wG9aHu5KK2z1UUr4zaRj2Hk5pafIrLWjEZxl1T2Ulg3CGAgCAhDBSl1NgtkRsiaS69kdP2F2YDYy55sbXc76DlZQnJ3N9dRR844nnzyrWk/Kux7xEgPOU6KrsfmKVsx5kcNxIWYyZtGTNq2T2mc1wjlNwdx5qzw8xxepdiXRc09M6Mx9wCNxXRJ7W0WSZN1kEOdYXKLq9GG9LbNDr9pGukL3DMGkiNvAfxEcyrmnEajr37nPZGZzzb9DWMVxV87ruOnAcArCqlVrSK+y2U2WtPIQV7Je54t67Geo5DOwsdqQLtPEKvzcWucWpLoydh5NkGnF9UWNK7K/4FfM+I4jx7XD2PpfD8tZNKsMmqsnlOogbJ7bQ6247iO5w1W6tkuhFuw6bvjiUo6NrfZMgHISOA+a3+8SXYh/guNvaX7sqQwMZq1oB56k+Z1XnK2TJlOFTV8ET2V5ksIZIQFGvpGVETopb2NiC32mkbiP0UnHyPCezXzRkpRNRfsZIx9wWTR6+92b92lwRbfyJVvDNpa6ktZz5eq0y+wXZFsVnzuLnjcI3OaG/zixJ7rKLdxFp+Q87ciVi0uxcY3s0JmExySh4BIbI90jT0zO1C3q4jzPUzWm6dT+X+jTWYa50b3AaxGzxxCsl1W0WnjRbS9+xYIegQBAEMFfCYw6pjB538gSPktLnqqTKTjdjrxptex0dmJObHkboOKpVbJR5UfL29dCMMojUSZQRrzWKq3ZLRmuDk9Fxj+Bmmtcg35L2vx3U9M9LKnAwd7G43heMWaRZ1zZKqMtKxx36jyK6rBm5UpsuKHuBmFL2epjdpJSykmI3hh+On1XvjrdiI+U9VSOPufddNHscnLuZXZ/DRPJlJsF55FrrjzI9MetWS0yvtFhQp32ButcW/wARdTbJp8N8qLXD6ns3gr3thzR0Rqpcsj2w55SRuzX+C+ffaeKjbFr2PoP2am5Uy37mTXInTEIZIKALBkhAEBCGQhgljS7cCe5ZUW+yMSkorqyFgz3PLysr3M6NZlnENTUX9mancHD+IObY966Lh9n9PqeqhzxWvRmkKQWoQBAEB7o5C2Vjx7rh5HQ/AlazXNBr3K7iOP49EofJm7MkuqOUGujPlN1ThNxfoXNHWOicHN3hIycXzI84vley4xPFXzm7ytrLZWdzMrHLuYx5WILbMwR2DZehMFLGx2jrXI5E62XWYlfJUkXFUeWOjLKSblviFN2sT4z77S3zC2hLlkma2R5oOJxaqp3RSOY8EOaSCO4rpaZqUdo5W6twk0yrS1TozdpsV7SiprqeCk49ia2tdKbvN1iMIw7CU5Te2U2P0WZTSi2zWMG5GXwyLKLnevlXHMv7xktx7I+n8GxHj4sU+7L0qlLcLBkhAEMkIAgIKAtamqEYu7/c9AOfBekKpTeomyNfxDa2aCUsaCwjQi/rdQTuHxVvTg8ndnvHEhbFN9TJ4RtBFLbOdONrZh/L+ij2cO5XtdUeN1M4ryo94jjsDL5Sel9PmvJYM3LyroKarGupomJ4gZHuP3vgBwVxTX4cOUs6qlCJj16nqEAQHkoatm0+jzZ/7bVAH2GWc/uvu8bWXrTFSkkyp4nmxora31fY6vtLsc2a8lPZj9Lt3NdYW8CmXgeJ5odzgr6XY+Y5/WUUsBtLG9n4mkA9ztx8FR2Y84PUlor5VOPcimp3ym0bHOJ00F1iFMpNJGI1ts3jZbY0scJamxI1bHvsebj9FdYeByeaZPpx+XqzeLK1JQTQCA13afZZtX67SGSgb+DuQd+qlUZMqvoQ8nEjd19TnGI4VLTuLZB7JsS03G6+/uIV3VfzrmRQW0eHLlbKNDQS1DssLC879OA5kncs2XqC83QVY7sfl6m74Js1HSAS1rmZt4Ze4BHP7xVZbkzu8laLOrFro89rMDi+JRuqD9nBynnxPG3Rcxxfgc64+Kv1Ok4XxuF0vCf6FaKa65KUdHSrqVLrACAhDIQBAQVgyYbFD+3phzqYP/IFa8MX9Qz/AIy+j/g0/as/22f/ALjldWfEyww/7EfoYlafMki6DsE+hkICLoYZ5LkNHIyOAYPJWzNiibcnyA4uJ4Ac1vCDk9Ig5OVCqG5M6pS7E1FC3+z5JBvNiWvv4/QqPkYWRzc0WfPeISvyLXZv6Htu1M8D8kglaQL2eA4ebrH4rxjlXVdJvRCjbZFeYoYnUzVgu9w9YtytvYC50yjjbUk8lGuvsv7s8rLZWMscErXRS9mDo57d264dvCxjTcZpL3M0yalo66F1aLclbAIAgIKA5NtS9zaqZhO95PgQCPgQuhw2nUjl81NWsp4c0wuZK42je0jOy92uB3XGoP0K2uSsbgvT0NKJOvzP/Z5gwqarrsnbXBGe79czelt//KjeKqFvRLVTyHpepv8AhOyNPD6zm9o/7z7Efyt3BV1+XO3o+i9izx8Kunqur9zGbQbLlt5KYX4lnEfh5jouZzOGf5Q/0dHi5+vLM1qKo4O0INjdc/bS4vWi5hYprZctcvDt0N9HpDAugCAgoZRhMTP9ppf/ALMX+MK44Yv6hl9YS+j/AINQ2q/62f8A7jlb2NczLLE/sxXyMUtCQEAQbIKMwQmjSUkjLbObOS18oZGWsb70jzZrR0+8egW0OVvTeimzeKVU9N9fY79srszDh8PZwi5Or3u1c88yeA6BWVcIxXlOWyMmd8uaRmnGy3fRbPA59tdjEU8rWm7mRX3aZnHhfkuc4hlRtmkuyKvJuUpaRgK7EATdhOYts42sGgi2Rg4C2l+KgN7fTuR38i52Nwt1RVNdb1IiHuPC4N2t8SFNwMdzs36LqScavctnWF0pZkrICAICEBoPpDwV2YVDBcWAfYbrDRx6W08lZ4GQo+RlRxHGcnzo1OixB0dxo5h9pjtWu7xz6q1nGM+vr7lNFyj09D3FiZhlEkHq5TdrScwF94vyK0spU4crPSq+Vc+aJ0/ZvH2VkWYWa8e2y+rTz6g8CqC6iVctM6OjIjbHZ6xTaGCAHM8Ejg2xPcTuC2qxbLOyNbs2qr12znuMYs6umAhhGa9hlF3O/EePedy9Mng+NKtux9fcj0cYyfEXhrp7GUn2dqY2h2XNpchhzEdLcfBcZlcJnBvk6o7DH4lCa8/RmP7UtNnAg8jofJVM6ZR79CyVkZdiqypHEArXt6GXHfZlwyeI+00+B/Vbxdf+SPKUbP8AGRXaac7+0H5SvVfdn7nk1k/I1XaueOCenlaXGNszXHT1vV1IU7h7rVm4bJlEbJwlGWttMwlbUYdLI6RzqsueS46RgXPAK2bg3s961lwiorWkWM1RQj2Ip3fje0fILV8voiRH7w/ikv8ARYTVrPcha3vJcfitfoeq2u7LWSYnfp3aIbOaRl8E2Uq6w/sYHlv33AsjH853+F16Rqk/QgX8RpqXWX6I6Vs16J4o7PrX9q7+7bdsY/Ed7/gOilRx0u5z+VxednSvoZOv2HMetG8Af3bwLDoHcuhCrsjhjlLnrZzV2PKcubZjW4nU0hyzMlj6gksPde7T4FQ/Eycd6e//AIRea2v3JxXa98kRYCPWGrgMptytchLs+yyPIZnkzmuU1RziTr5cVEjWeUYbNqwXYqScB014mngRd58Du8VaUcPcknLoTa8ffc3/AAzDY6aMMibYDzJ5k8SriqqNcdRJcYqK0i7XqbEoAgCAIDy5oIsRcFF0MNb6M1HF9hY5LugPZuPunVl+nEKbXmzj0l1IFuBCXWPc0LEsOkpn5Jm2I48HD7wKsqrVNbTKu2mUHqSLaIuYc0ZcDuuNNOIK9XFS6tHipcvRM2nCdiZ5yHVJ7NnLe89w3N/rRQ7s+MekCbRw6Uus+xvmE4PDStywstzdqXO73H/hVdlsrHuTLeqiFa1FGQXmexb1VFHKLSMa7vA+a850wn8SN42Sj2ZiJ9koHeznZ3OJHk66gT4VQ+y0S4cQuj36ljLsZ9yX8zf0Kiy4NH0kSY8Vl6xLd2x0vCSM/mH6rxfBZ/mR6LisPZmLx/0eT1MYaJYmkODtc5G4g8NN6k4vDJVN7Z618YhF/CzAN9D1TxqIPKQ/RTfur9z2/Ha9fCy6g9Db/fq2/wAsZv5l30WVi/M85ce/LAzNF6IaVv72WaTpdrB8BdbrGj6kazjd0vhSRs2FbGUNNrFTszfedeR35nkkL1jXFEC3Nvt+KRngLblv27EXe+5KAIDS9uMadE8Qg2DmtPeS5wt3aKj4ndPn8OPbRAypz5uRdjQ614zmwA17lUxIcfc3fYTZ0Bv2iZvrH2A7gPvW+SvcDE0ueZY0VJeZm82VsSggJQBAEAQBAEAQGC2yoWy0jyRrGC8HiLDWy98ebjNaIuXWpVv5HJ4nEX5DfyF1fwaWtnOTi32N82f2uAAZLqBpf3h+vz71ByeH7fNWTsTiXL5bOxuVNUskbmY4OHT68lUzhKL1JF3XZGa5osrLU9CUAQBAEAQBAEAQBAEBBQHh0gG8gd5AWrkk+rMNpd2c29IjL10buDYA7xzvA+Jv4Kg4k14u17L+WQMr4t/I9ej3DO1ndK4aRWtyzuv8h8wnC6Oabk/QxiV7fMdKXQliSgCAIAgCAIAgCAICjWRB8b2nc5rmnuIstovTTNLFuLRyzY1wbWtY4BzX5mEEXB7xy0V3kJujf6nP4+lkJfobRjWw7H+tSkRO+57h7vu/EdFCoz5w6S6k/I4bCfwdGav29TQSWeHMPA+64Dkdzh/WisVKnJjoqnC/FltHQtm8W+1Q5yLEEtNt1+Y81TZVPhT5Uy+w8h3V8z6My6jksIAgCAIAgCAIAgCAgoDTdo4yahzDoXZXRvN9AGgOaPEE+K5ziEW7nGXr2KrL3z9f0NRx2cmzXe0LtJve4B3+ZPkoM3J9H6HjtvudA2FpBHRMI3vu895Og8AAuk4fBRpWi0x46gbCpp7hAEAQBAEAQBAEAQFtiM3ZxSPO5rHO8mkreuPNNI87pctbfyOa7BQ561pPute8/AfNwV3neWj9igwPPkfudSVCdGaN6TqkBkMY3lznnuAt/m+CsuHQbk2VXE5pJIy2wNPkomE++XO8M1h8AvDNlu1/I9+Hx1Sn7myKITggCAIAgCAIAgCAIAgMVtDhf2iKw0e3Vh68u4qFm4vj16XddjwyKfEj80csxgkvOYWcLgi1ra8vFczqSbUu5VRTXR9ze/R7iAfAY7+sw3I6HcR5K/4ZcpQcfVFli2bjo2xWhKJQBAEAQBAEAQBAQgMJtpUZKKX+IBn5iAfhdScOPNciHnz5aJGi7KYj9me54AJcA3Xle5t5BXeVR40UvY53Hynjy5orezpOGVvbR5rW1II6hc/bX4ctHTY13jQ5jme3Fb21a8A6R2jHePa+PyVzhV8tXzZSZ1qna/ZG2xbRshhYyJhIY1rbu9UaDgN6ifcZzk3J9z1lxaFcVGC2e8L2p7SQNcB6zg3QEWzaDeTfVYvwPDjzI9MTikrZqMkuptAVcXRKAIAgCAIAgCAIAgPLisN6HRGDxjZ2nrDmdo8e8wgEjk7QgqHdjU3Pb7nhOqEzQI3SYbWW+47wfGTv8R5FUj5sW/8A72IO3VZs6tSVDZWNew3a4Agrpa5qcVJepZxlzLaK63NggCAIAgCAIAgIQHP/AEjVxL2Qg6AZiOZO6/8AXNXHDaujmUPFbXtQNcoR6t7X14cXX0HerSUlopZVuU10On0VM6npLDV4Y5x6vIJPxXNWTVl2/TZ1tNTqo5fXRx4ON7nUkknvJ1XRQ5eVaOasUtsyT6gOaLu1tbuA3d69IrlI01s2XYjCC+QTvByMvkv7zrbxzAvv59yreI5S5fDj+pbcKwnzeLJdPQ34KkOjJQBAEAQBAEAQBAEBgNsJXMhDgC5ocM4BIu2x3kcL2VZxPnVSce2+pEy+bk6Gkw4i9rvavoLcR3LmY2zhLaZUqUovysttoqkylheCHNBBBvexsRqT3+a9pWzn8Z6OU5fEZ/0d4sc5p3aixczoQRcdxvfw6q24Ve9+GydiWP4Wb+r0nhAEAQBAEAQBAQgOXbfxltYSdzmNI8NPmr3h014ejneJwfilbYHBXTSCZ4/ZRklt/ef06DXxsvHNyNJwXc9cDF5nzy7I6UqgvDC4jspSzuLnR2cd5YXNv1IBsT4L3ryrK+iZGtw6rHtoij2SpYjcRBx5vLn/AAcbfBbTy7p92YrwaYdkZtrQNyjMlJJdiUMkoAgCAIAgCAIAgCA8SxhwIcAQRYg7iFrJKS0+xhpNaZpGI7ISxvLqUsc0+48kOb0DtxHeqO/hLT3V29mQJ4WnuBiKzZ+tmIzxatFgbs3cib6qO8DIk9SR5vHsb6mxbI7KOpX9rM4GSxAa25Db21J4n4K0wsHwXzS7kuijk6s29WRJCAIAgCAIAgCAIC0r8NinAEzGvy7swvbuW0bJQ+F6POdcJ/EtlxFEGgBoAAFgBoB3Bat7e2bqKitI9oZCAIAgCAIAgCAIAgCAIAgCAIAgCAIAgCAIAgCAIAgCAIAsMAoAsgIAgCAIAgCAICEBKAIAgCAIAgCAIAgCAIAgCAID/9k="/>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SV"/>
          </a:p>
        </p:txBody>
      </p:sp>
      <p:pic>
        <p:nvPicPr>
          <p:cNvPr id="4" name="Picture 8" descr="estrategia[1]"/>
          <p:cNvPicPr>
            <a:picLocks noChangeAspect="1" noChangeArrowheads="1" noCrop="1"/>
          </p:cNvPicPr>
          <p:nvPr/>
        </p:nvPicPr>
        <p:blipFill>
          <a:blip r:embed="rId2" cstate="print"/>
          <a:srcRect/>
          <a:stretch>
            <a:fillRect/>
          </a:stretch>
        </p:blipFill>
        <p:spPr bwMode="auto">
          <a:xfrm rot="361652">
            <a:off x="2687578" y="206303"/>
            <a:ext cx="4333875" cy="30825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555526"/>
          </a:xfrm>
        </p:spPr>
        <p:txBody>
          <a:bodyPr>
            <a:normAutofit fontScale="90000"/>
          </a:bodyPr>
          <a:lstStyle/>
          <a:p>
            <a:r>
              <a:rPr lang="es-SV" dirty="0" smtClean="0"/>
              <a:t>Dos realidades que confluyen</a:t>
            </a:r>
            <a:endParaRPr lang="es-SV" dirty="0"/>
          </a:p>
        </p:txBody>
      </p:sp>
      <p:sp>
        <p:nvSpPr>
          <p:cNvPr id="3" name="2 Marcador de contenido"/>
          <p:cNvSpPr>
            <a:spLocks noGrp="1"/>
          </p:cNvSpPr>
          <p:nvPr>
            <p:ph idx="1"/>
          </p:nvPr>
        </p:nvSpPr>
        <p:spPr>
          <a:xfrm>
            <a:off x="179512" y="987574"/>
            <a:ext cx="8856984" cy="4032448"/>
          </a:xfrm>
        </p:spPr>
        <p:txBody>
          <a:bodyPr>
            <a:normAutofit fontScale="25000" lnSpcReduction="20000"/>
          </a:bodyPr>
          <a:lstStyle/>
          <a:p>
            <a:pPr marL="0" indent="0">
              <a:buNone/>
            </a:pPr>
            <a:r>
              <a:rPr lang="es-SV" sz="12800" i="1" dirty="0" smtClean="0">
                <a:effectLst>
                  <a:outerShdw blurRad="38100" dist="38100" dir="2700000" algn="tl">
                    <a:srgbClr val="000000">
                      <a:alpha val="43137"/>
                    </a:srgbClr>
                  </a:outerShdw>
                </a:effectLst>
              </a:rPr>
              <a:t>En Hacienda</a:t>
            </a:r>
          </a:p>
          <a:p>
            <a:pPr marL="0" indent="0">
              <a:buNone/>
            </a:pPr>
            <a:endParaRPr lang="es-SV" i="1" dirty="0" smtClean="0"/>
          </a:p>
          <a:p>
            <a:pPr algn="just"/>
            <a:r>
              <a:rPr lang="es-SV" sz="9600" i="1" dirty="0" smtClean="0"/>
              <a:t>La presión para cumplir con el mandato constitucional de la acción del Estado es  descomunal</a:t>
            </a:r>
          </a:p>
          <a:p>
            <a:pPr algn="just"/>
            <a:r>
              <a:rPr lang="es-SV" sz="9600" i="1" dirty="0" smtClean="0"/>
              <a:t>La carga tributaria aún es baja (15.7% en 2014 respecto al PIB)</a:t>
            </a:r>
          </a:p>
          <a:p>
            <a:pPr algn="just"/>
            <a:r>
              <a:rPr lang="es-SV" sz="9600" i="1" dirty="0" smtClean="0"/>
              <a:t>Prevalece la cultura del no pago </a:t>
            </a:r>
            <a:r>
              <a:rPr lang="es-SV" sz="6400" i="1" dirty="0" smtClean="0"/>
              <a:t>(gen)</a:t>
            </a:r>
            <a:r>
              <a:rPr lang="es-SV" sz="9600" i="1" dirty="0" smtClean="0"/>
              <a:t> por  una concepción </a:t>
            </a:r>
            <a:r>
              <a:rPr lang="es-SV" sz="9600" i="1" dirty="0"/>
              <a:t>indebida del bienestar vs la libertad económica</a:t>
            </a:r>
            <a:r>
              <a:rPr lang="es-SV" sz="9600" i="1" dirty="0" smtClean="0"/>
              <a:t> </a:t>
            </a:r>
          </a:p>
          <a:p>
            <a:pPr algn="just"/>
            <a:r>
              <a:rPr lang="es-SV" sz="9600" i="1" dirty="0" smtClean="0"/>
              <a:t>La responsabilidad atribuida más al gobierno que al Estado (sesgos)</a:t>
            </a:r>
            <a:r>
              <a:rPr lang="es-SV" sz="9600" i="1" dirty="0"/>
              <a:t>.</a:t>
            </a:r>
            <a:endParaRPr lang="es-SV" sz="9600" i="1" dirty="0" smtClean="0"/>
          </a:p>
        </p:txBody>
      </p:sp>
    </p:spTree>
    <p:extLst>
      <p:ext uri="{BB962C8B-B14F-4D97-AF65-F5344CB8AC3E}">
        <p14:creationId xmlns:p14="http://schemas.microsoft.com/office/powerpoint/2010/main" val="1868652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555526"/>
          </a:xfrm>
        </p:spPr>
        <p:txBody>
          <a:bodyPr>
            <a:normAutofit fontScale="90000"/>
          </a:bodyPr>
          <a:lstStyle/>
          <a:p>
            <a:r>
              <a:rPr lang="es-SV" dirty="0" smtClean="0"/>
              <a:t>Dos realidades que confluyen</a:t>
            </a:r>
            <a:endParaRPr lang="es-SV" dirty="0"/>
          </a:p>
        </p:txBody>
      </p:sp>
      <p:sp>
        <p:nvSpPr>
          <p:cNvPr id="3" name="2 Marcador de contenido"/>
          <p:cNvSpPr>
            <a:spLocks noGrp="1"/>
          </p:cNvSpPr>
          <p:nvPr>
            <p:ph idx="1"/>
          </p:nvPr>
        </p:nvSpPr>
        <p:spPr>
          <a:xfrm>
            <a:off x="107504" y="1275606"/>
            <a:ext cx="8856984" cy="3672408"/>
          </a:xfrm>
        </p:spPr>
        <p:txBody>
          <a:bodyPr>
            <a:normAutofit/>
          </a:bodyPr>
          <a:lstStyle/>
          <a:p>
            <a:r>
              <a:rPr lang="es-SV" sz="2400" i="1" dirty="0" smtClean="0"/>
              <a:t>Recursos humanos y tecnológicos limitados, reformas tributarias insuficientes.</a:t>
            </a:r>
          </a:p>
          <a:p>
            <a:r>
              <a:rPr lang="es-SV" sz="2400" i="1" dirty="0" smtClean="0"/>
              <a:t>Renta con criterio territorial, uso de paraísos fiscales y abuso de los Precios de Transferencia,</a:t>
            </a:r>
          </a:p>
          <a:p>
            <a:r>
              <a:rPr lang="es-SV" sz="2400" i="1" dirty="0" smtClean="0"/>
              <a:t>Insuficiente cobertura con los planes de gestión y fiscalización tributaria </a:t>
            </a:r>
            <a:r>
              <a:rPr lang="es-SV" sz="1600" i="1" dirty="0" smtClean="0"/>
              <a:t>(administrativa y judicial)</a:t>
            </a:r>
            <a:r>
              <a:rPr lang="es-SV" sz="2400" i="1" dirty="0" smtClean="0"/>
              <a:t> </a:t>
            </a:r>
            <a:endParaRPr lang="es-SV" sz="2400" i="1" dirty="0"/>
          </a:p>
        </p:txBody>
      </p:sp>
    </p:spTree>
    <p:extLst>
      <p:ext uri="{BB962C8B-B14F-4D97-AF65-F5344CB8AC3E}">
        <p14:creationId xmlns:p14="http://schemas.microsoft.com/office/powerpoint/2010/main" val="2007411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8229600" cy="555526"/>
          </a:xfrm>
        </p:spPr>
        <p:txBody>
          <a:bodyPr>
            <a:normAutofit fontScale="90000"/>
          </a:bodyPr>
          <a:lstStyle/>
          <a:p>
            <a:r>
              <a:rPr lang="es-SV" dirty="0" smtClean="0"/>
              <a:t>Dos realidades que confluyen</a:t>
            </a:r>
            <a:endParaRPr lang="es-SV" dirty="0"/>
          </a:p>
        </p:txBody>
      </p:sp>
      <p:sp>
        <p:nvSpPr>
          <p:cNvPr id="3" name="2 Marcador de contenido"/>
          <p:cNvSpPr>
            <a:spLocks noGrp="1"/>
          </p:cNvSpPr>
          <p:nvPr>
            <p:ph idx="1"/>
          </p:nvPr>
        </p:nvSpPr>
        <p:spPr>
          <a:xfrm>
            <a:off x="72008" y="1059582"/>
            <a:ext cx="9036496" cy="3960440"/>
          </a:xfrm>
        </p:spPr>
        <p:txBody>
          <a:bodyPr>
            <a:normAutofit/>
          </a:bodyPr>
          <a:lstStyle/>
          <a:p>
            <a:pPr algn="just"/>
            <a:r>
              <a:rPr lang="es-SV" sz="2400" i="1" dirty="0"/>
              <a:t>Campañas de inducción y exhortación al cumplimiento voluntario insuficientes</a:t>
            </a:r>
          </a:p>
          <a:p>
            <a:pPr algn="just"/>
            <a:r>
              <a:rPr lang="es-SV" sz="2400" i="1" dirty="0" smtClean="0"/>
              <a:t>Buena parte de la población desconoce el sentido social de los tributos.</a:t>
            </a:r>
            <a:endParaRPr lang="es-SV" sz="2400" i="1" dirty="0"/>
          </a:p>
          <a:p>
            <a:pPr algn="just"/>
            <a:r>
              <a:rPr lang="es-SV" sz="2400" i="1" dirty="0" smtClean="0"/>
              <a:t>La </a:t>
            </a:r>
            <a:r>
              <a:rPr lang="es-SV" sz="2400" i="1" dirty="0"/>
              <a:t>indiferencia e insolidaridad son causas fundamentales de gran parte de los males que aquejan al </a:t>
            </a:r>
            <a:r>
              <a:rPr lang="es-SV" sz="2400" i="1" dirty="0" smtClean="0"/>
              <a:t>país.</a:t>
            </a:r>
          </a:p>
          <a:p>
            <a:pPr algn="just"/>
            <a:r>
              <a:rPr lang="es-SV" sz="2400" i="1" dirty="0" smtClean="0"/>
              <a:t>Se ha reformulado los objetivos y esfuerzos para enfrentar la realidad anterior.</a:t>
            </a:r>
            <a:endParaRPr lang="es-SV" sz="6000" i="1" dirty="0"/>
          </a:p>
          <a:p>
            <a:pPr marL="0" indent="0">
              <a:buNone/>
            </a:pPr>
            <a:endParaRPr lang="es-SV" sz="6000" i="1" dirty="0"/>
          </a:p>
          <a:p>
            <a:pPr marL="0" indent="0">
              <a:buNone/>
            </a:pPr>
            <a:endParaRPr lang="es-SV" i="1" dirty="0" smtClean="0"/>
          </a:p>
          <a:p>
            <a:pPr marL="0" indent="0">
              <a:buNone/>
            </a:pPr>
            <a:endParaRPr lang="es-SV" i="1" dirty="0"/>
          </a:p>
        </p:txBody>
      </p:sp>
    </p:spTree>
    <p:extLst>
      <p:ext uri="{BB962C8B-B14F-4D97-AF65-F5344CB8AC3E}">
        <p14:creationId xmlns:p14="http://schemas.microsoft.com/office/powerpoint/2010/main" val="765782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El punto de encuentro</a:t>
            </a:r>
            <a:endParaRPr lang="es-SV" dirty="0"/>
          </a:p>
        </p:txBody>
      </p:sp>
      <p:sp>
        <p:nvSpPr>
          <p:cNvPr id="3" name="2 Marcador de contenido"/>
          <p:cNvSpPr>
            <a:spLocks noGrp="1"/>
          </p:cNvSpPr>
          <p:nvPr>
            <p:ph idx="1"/>
          </p:nvPr>
        </p:nvSpPr>
        <p:spPr>
          <a:xfrm>
            <a:off x="107504" y="771550"/>
            <a:ext cx="8856984" cy="4104456"/>
          </a:xfrm>
        </p:spPr>
        <p:txBody>
          <a:bodyPr>
            <a:normAutofit/>
          </a:bodyPr>
          <a:lstStyle/>
          <a:p>
            <a:pPr marL="0" indent="0" algn="just">
              <a:buNone/>
            </a:pPr>
            <a:r>
              <a:rPr lang="es-SV" sz="2800" i="1" dirty="0" smtClean="0"/>
              <a:t>El Ministerio de Educación requiere más recursos para llevar a cabo las transformaciones necesarias para una mayor calidad educativa y contribuir a un desarrollo sostenible.</a:t>
            </a:r>
          </a:p>
          <a:p>
            <a:pPr marL="0" indent="0" algn="just">
              <a:buNone/>
            </a:pPr>
            <a:endParaRPr lang="es-SV" sz="2800" i="1" dirty="0" smtClean="0"/>
          </a:p>
          <a:p>
            <a:pPr marL="0" indent="0" algn="just">
              <a:buNone/>
            </a:pPr>
            <a:r>
              <a:rPr lang="es-SV" sz="2800" i="1" dirty="0" smtClean="0"/>
              <a:t>El Ministerio de Hacienda requiere aliados que le acompañen en su labor de inducir al cumplimiento voluntario de las obligaciones tributarias pero de manera consciente, responsable y solidaria.   </a:t>
            </a:r>
            <a:endParaRPr lang="es-SV" sz="2800" i="1" dirty="0"/>
          </a:p>
        </p:txBody>
      </p:sp>
    </p:spTree>
    <p:extLst>
      <p:ext uri="{BB962C8B-B14F-4D97-AF65-F5344CB8AC3E}">
        <p14:creationId xmlns:p14="http://schemas.microsoft.com/office/powerpoint/2010/main" val="2096881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748464" cy="1059582"/>
          </a:xfrm>
        </p:spPr>
        <p:txBody>
          <a:bodyPr>
            <a:normAutofit fontScale="90000"/>
          </a:bodyPr>
          <a:lstStyle/>
          <a:p>
            <a:r>
              <a:rPr lang="es-SV" dirty="0" smtClean="0"/>
              <a:t>Una realidad social que requería transformación</a:t>
            </a:r>
            <a:endParaRPr lang="es-SV" dirty="0"/>
          </a:p>
        </p:txBody>
      </p:sp>
      <p:sp>
        <p:nvSpPr>
          <p:cNvPr id="3" name="2 Marcador de contenido"/>
          <p:cNvSpPr>
            <a:spLocks noGrp="1"/>
          </p:cNvSpPr>
          <p:nvPr>
            <p:ph idx="1"/>
          </p:nvPr>
        </p:nvSpPr>
        <p:spPr>
          <a:xfrm>
            <a:off x="179512" y="1265510"/>
            <a:ext cx="8784976" cy="3394472"/>
          </a:xfrm>
        </p:spPr>
        <p:txBody>
          <a:bodyPr>
            <a:normAutofit lnSpcReduction="10000"/>
          </a:bodyPr>
          <a:lstStyle/>
          <a:p>
            <a:pPr algn="just"/>
            <a:r>
              <a:rPr lang="es-SV" i="1" dirty="0" smtClean="0"/>
              <a:t>La falta de formación ética, de compromiso, equidad, honestidad, responsabilidad, justicia, respeto y solidaridad, reflejan no solamente una falta de valores, sino también carencias en el ejercicio de la ciudadanía y un desconocimiento de la cultura fiscal, aspectos que privan a la población de un presente y un futuro diferente.</a:t>
            </a:r>
            <a:endParaRPr lang="es-SV" i="1" dirty="0"/>
          </a:p>
        </p:txBody>
      </p:sp>
    </p:spTree>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4355</TotalTime>
  <Words>2384</Words>
  <Application>Microsoft Office PowerPoint</Application>
  <PresentationFormat>Presentación en pantalla (16:9)</PresentationFormat>
  <Paragraphs>230</Paragraphs>
  <Slides>47</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ＭＳ Ｐゴシック</vt:lpstr>
      <vt:lpstr>ＭＳ Ｐゴシック</vt:lpstr>
      <vt:lpstr>Arial</vt:lpstr>
      <vt:lpstr>Asenine Wide</vt:lpstr>
      <vt:lpstr>Calibri</vt:lpstr>
      <vt:lpstr>Tahoma</vt:lpstr>
      <vt:lpstr>Wingdings</vt:lpstr>
      <vt:lpstr>Wingdings 2</vt:lpstr>
      <vt:lpstr>Tema de Office</vt:lpstr>
      <vt:lpstr>Proceso de Construcción de las Alianzas Ministerios de Educación y Hacienda  La Paz, Bolivia julio de 2015</vt:lpstr>
      <vt:lpstr>Dos realidades que confluyen</vt:lpstr>
      <vt:lpstr>Dos realidades que confluyen</vt:lpstr>
      <vt:lpstr>Dos realidades que confluyen</vt:lpstr>
      <vt:lpstr>Dos realidades que confluyen</vt:lpstr>
      <vt:lpstr>Dos realidades que confluyen</vt:lpstr>
      <vt:lpstr>Dos realidades que confluyen</vt:lpstr>
      <vt:lpstr>El punto de encuentro</vt:lpstr>
      <vt:lpstr>Una realidad social que requería transformación</vt:lpstr>
      <vt:lpstr>Lo que se venía haciendo</vt:lpstr>
      <vt:lpstr>Lo que se venía haciendo</vt:lpstr>
      <vt:lpstr>Origen del cambio: ¿Por qué cambiar?</vt:lpstr>
      <vt:lpstr>¿Qué es cambiar?</vt:lpstr>
      <vt:lpstr>Origen del cambio y plan de cambio</vt:lpstr>
      <vt:lpstr>El punto de partida</vt:lpstr>
      <vt:lpstr>Objetivos iniciales del Programa</vt:lpstr>
      <vt:lpstr>Objetivos iniciales del Programa</vt:lpstr>
      <vt:lpstr>Inicio del programa</vt:lpstr>
      <vt:lpstr>Inicio del programa</vt:lpstr>
      <vt:lpstr>Presentación de PowerPoint</vt:lpstr>
      <vt:lpstr>Presentación de PowerPoint</vt:lpstr>
      <vt:lpstr>Presentación de PowerPoint</vt:lpstr>
      <vt:lpstr>Agentes del Cambio</vt:lpstr>
      <vt:lpstr>El papel de los Agentes de Cambio</vt:lpstr>
      <vt:lpstr>La Proyección</vt:lpstr>
      <vt:lpstr>Las Alianzas entre los Ministerios</vt:lpstr>
      <vt:lpstr>Las Alianzas con el Ministerio de Educación</vt:lpstr>
      <vt:lpstr>Presentación de PowerPoint</vt:lpstr>
      <vt:lpstr>Presentación de PowerPoint</vt:lpstr>
      <vt:lpstr>Presentación de PowerPoint</vt:lpstr>
      <vt:lpstr>Presentación de PowerPoint</vt:lpstr>
      <vt:lpstr>Acciones para incorporar la Educación Fiscal</vt:lpstr>
      <vt:lpstr>Celebración de la semana de  la cultura fiscal</vt:lpstr>
      <vt:lpstr>Semana de la Cultura Fiscal</vt:lpstr>
      <vt:lpstr>Presentación de PowerPoint</vt:lpstr>
      <vt:lpstr>Presentación de PowerPoint</vt:lpstr>
      <vt:lpstr>Taller de incorporación a los planes de estudio – Julio 2008</vt:lpstr>
      <vt:lpstr>Inauguración oficial 3 de febrero de 2009    </vt:lpstr>
      <vt:lpstr>Carta de entendimiento - 2011</vt:lpstr>
      <vt:lpstr>Material de apoyo</vt:lpstr>
      <vt:lpstr>Convenio de Cooperación Interinstitucional – Diciembre 2014</vt:lpstr>
      <vt:lpstr>Objetivo del convenio</vt:lpstr>
      <vt:lpstr>Principales resultados </vt:lpstr>
      <vt:lpstr>Principales resultados </vt:lpstr>
      <vt:lpstr>Retos</vt:lpstr>
      <vt:lpstr>Retos</vt:lpstr>
      <vt:lpstr>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educación técnica en  el salvador</dc:title>
  <dc:creator>Gilberto Alexander Motto Garcia</dc:creator>
  <cp:lastModifiedBy>Gilberto Motto</cp:lastModifiedBy>
  <cp:revision>255</cp:revision>
  <dcterms:created xsi:type="dcterms:W3CDTF">2012-09-02T17:31:23Z</dcterms:created>
  <dcterms:modified xsi:type="dcterms:W3CDTF">2015-07-27T15:22:26Z</dcterms:modified>
</cp:coreProperties>
</file>